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070" r:id="rId2"/>
    <p:sldId id="2082" r:id="rId3"/>
    <p:sldId id="2081" r:id="rId4"/>
    <p:sldId id="291" r:id="rId5"/>
    <p:sldId id="2091" r:id="rId6"/>
    <p:sldId id="2085" r:id="rId7"/>
    <p:sldId id="20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0099"/>
    <a:srgbClr val="FFCC66"/>
    <a:srgbClr val="000000"/>
    <a:srgbClr val="1AFFFE"/>
    <a:srgbClr val="F7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929F9F4-4A8F-4326-A1B4-22849713DDAB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40" autoAdjust="0"/>
    <p:restoredTop sz="94860" autoAdjust="0"/>
  </p:normalViewPr>
  <p:slideViewPr>
    <p:cSldViewPr snapToGrid="0">
      <p:cViewPr>
        <p:scale>
          <a:sx n="75" d="100"/>
          <a:sy n="75" d="100"/>
        </p:scale>
        <p:origin x="2184" y="1181"/>
      </p:cViewPr>
      <p:guideLst>
        <p:guide orient="horz" pos="2640"/>
        <p:guide pos="3840"/>
      </p:guideLst>
    </p:cSldViewPr>
  </p:slideViewPr>
  <p:outlineViewPr>
    <p:cViewPr>
      <p:scale>
        <a:sx n="33" d="100"/>
        <a:sy n="33" d="100"/>
      </p:scale>
      <p:origin x="0" y="-21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0-4D08-B4CB-473E33CE814B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0-4D08-B4CB-473E33CE814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A0-4D08-B4CB-473E33CE814B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A0-4D08-B4CB-473E33CE814B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82000</c:v>
                </c:pt>
                <c:pt idx="1">
                  <c:v>32000</c:v>
                </c:pt>
                <c:pt idx="2">
                  <c:v>14000</c:v>
                </c:pt>
                <c:pt idx="3">
                  <c:v>12000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Part 1</c:v>
                      </c:pt>
                      <c:pt idx="1">
                        <c:v>Part 2</c:v>
                      </c:pt>
                      <c:pt idx="2">
                        <c:v>Part 3</c:v>
                      </c:pt>
                      <c:pt idx="3">
                        <c:v>Part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85A0-4D08-B4CB-473E33CE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Total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'[Chart in Microsoft PowerPoint]Sheet1'!$A$2:$A$19</c:f>
              <c:strCache>
                <c:ptCount val="18"/>
                <c:pt idx="0">
                  <c:v>Q3 2015</c:v>
                </c:pt>
                <c:pt idx="1">
                  <c:v>Q4 2015</c:v>
                </c:pt>
                <c:pt idx="2">
                  <c:v>Q1 2016</c:v>
                </c:pt>
                <c:pt idx="3">
                  <c:v>Q2 2016</c:v>
                </c:pt>
                <c:pt idx="4">
                  <c:v>Q3 2016</c:v>
                </c:pt>
                <c:pt idx="5">
                  <c:v>Q4 2016</c:v>
                </c:pt>
                <c:pt idx="6">
                  <c:v>Q1 2017</c:v>
                </c:pt>
                <c:pt idx="7">
                  <c:v>Q2 2017</c:v>
                </c:pt>
                <c:pt idx="8">
                  <c:v>Q3 2017</c:v>
                </c:pt>
                <c:pt idx="9">
                  <c:v>Q4 2017</c:v>
                </c:pt>
                <c:pt idx="10">
                  <c:v>Q1 2018</c:v>
                </c:pt>
                <c:pt idx="11">
                  <c:v>Q2 2018</c:v>
                </c:pt>
                <c:pt idx="12">
                  <c:v>Q3 2018</c:v>
                </c:pt>
                <c:pt idx="13">
                  <c:v>Q4 2018</c:v>
                </c:pt>
                <c:pt idx="14">
                  <c:v>Q1 2019</c:v>
                </c:pt>
                <c:pt idx="15">
                  <c:v>Q2 2019</c:v>
                </c:pt>
                <c:pt idx="16">
                  <c:v>Q3 2019</c:v>
                </c:pt>
                <c:pt idx="17">
                  <c:v>Q4 2019</c:v>
                </c:pt>
              </c:strCache>
            </c:strRef>
          </c:cat>
          <c:val>
            <c:numRef>
              <c:f>'[Chart in Microsoft PowerPoint]Sheet1'!$B$2:$B$19</c:f>
              <c:numCache>
                <c:formatCode>General</c:formatCode>
                <c:ptCount val="18"/>
                <c:pt idx="0">
                  <c:v>7</c:v>
                </c:pt>
                <c:pt idx="1">
                  <c:v>17</c:v>
                </c:pt>
                <c:pt idx="2">
                  <c:v>27</c:v>
                </c:pt>
                <c:pt idx="3">
                  <c:v>44</c:v>
                </c:pt>
                <c:pt idx="4">
                  <c:v>48</c:v>
                </c:pt>
                <c:pt idx="5">
                  <c:v>46</c:v>
                </c:pt>
                <c:pt idx="6">
                  <c:v>57</c:v>
                </c:pt>
                <c:pt idx="7">
                  <c:v>76</c:v>
                </c:pt>
                <c:pt idx="8">
                  <c:v>107</c:v>
                </c:pt>
                <c:pt idx="9">
                  <c:v>122</c:v>
                </c:pt>
                <c:pt idx="10">
                  <c:v>137</c:v>
                </c:pt>
                <c:pt idx="11">
                  <c:v>166</c:v>
                </c:pt>
                <c:pt idx="12">
                  <c:v>191</c:v>
                </c:pt>
                <c:pt idx="13">
                  <c:v>210</c:v>
                </c:pt>
                <c:pt idx="14">
                  <c:v>236</c:v>
                </c:pt>
                <c:pt idx="15">
                  <c:v>291</c:v>
                </c:pt>
                <c:pt idx="16">
                  <c:v>346</c:v>
                </c:pt>
                <c:pt idx="17">
                  <c:v>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BE-4A44-AA1F-33C15F9FF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4587616"/>
        <c:axId val="1359470832"/>
      </c:lineChart>
      <c:catAx>
        <c:axId val="118458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1359470832"/>
        <c:crosses val="autoZero"/>
        <c:auto val="1"/>
        <c:lblAlgn val="ctr"/>
        <c:lblOffset val="100"/>
        <c:noMultiLvlLbl val="0"/>
      </c:catAx>
      <c:valAx>
        <c:axId val="1359470832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58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2/27/2020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what an ISA is….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81B42F-0E28-734E-A943-256CE75EF0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0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Memory comment </a:t>
            </a:r>
            <a:r>
              <a:rPr lang="en-US" sz="1200" dirty="0"/>
              <a:t>according to Semiconductor Industry Assoc SIA. Sales of DRAM products increased 36.4% and sales of NAND flash products increased 14.8%. Logic ($109.3 billion) and micro-ICs ($67.2 billion)—a category that includes microprocessors—rounded out the top three product categories in terms of total sales. 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519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Membership in the RISC-V Foundation continues to grow rapidly, now at more than 360 members across 33 countries, an 80% increase so far in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261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title="Overlay Graphic">
            <a:extLst>
              <a:ext uri="{FF2B5EF4-FFF2-40B4-BE49-F238E27FC236}">
                <a16:creationId xmlns:a16="http://schemas.microsoft.com/office/drawing/2014/main" id="{693A70F3-06C1-4E8B-9B0E-5E6545B98633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6803E4-2DDA-4202-8774-33010D5BA394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A066F6-418A-4534-9C6E-B4AE3F337975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60370" y="3674372"/>
            <a:ext cx="5022591" cy="2728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5800" y="3674373"/>
            <a:ext cx="5085650" cy="720000"/>
          </a:xfrm>
        </p:spPr>
        <p:txBody>
          <a:bodyPr vert="horz" lIns="0" tIns="0" rIns="0" bIns="0" rtlCol="0" anchor="b">
            <a:noAutofit/>
          </a:bodyPr>
          <a:lstStyle>
            <a:lvl1pPr algn="r">
              <a:defRPr lang="en-ZA" sz="3500" b="1" cap="all" baseline="0" dirty="0"/>
            </a:lvl1pPr>
          </a:lstStyle>
          <a:p>
            <a:pPr marL="0" lvl="0" algn="r"/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5800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1681" y="2448000"/>
            <a:ext cx="3240000" cy="3631338"/>
          </a:xfrm>
          <a:noFill/>
          <a:ln>
            <a:noFill/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4031770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241" y="2448000"/>
            <a:ext cx="3240000" cy="3631338"/>
          </a:xfrm>
          <a:noFill/>
          <a:ln>
            <a:noFill/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906330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50800" y="2448000"/>
            <a:ext cx="3240000" cy="3631338"/>
          </a:xfrm>
          <a:noFill/>
          <a:ln>
            <a:noFill/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D536EE-5B38-4E2F-B796-E4E5C97C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C32B7C1-ABDB-491C-B644-84474A5ADAF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7196159-5065-4F13-BE36-C9AAE1E7047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FE9D6AE-A9C2-4841-93E3-5285C40927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1A5AC53-BFFC-4A53-8344-0538ECEFC6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1681" y="1728000"/>
            <a:ext cx="3240000" cy="558800"/>
          </a:xfrm>
        </p:spPr>
        <p:txBody>
          <a:bodyPr anchor="ctr"/>
          <a:lstStyle>
            <a:lvl1pPr marL="0" indent="0" algn="ctr">
              <a:buNone/>
              <a:defRPr sz="2100" b="1"/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4E072CE-C186-4DB7-BB84-C8216816DF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6241" y="1728000"/>
            <a:ext cx="3240087" cy="558800"/>
          </a:xfrm>
        </p:spPr>
        <p:txBody>
          <a:bodyPr anchor="ctr"/>
          <a:lstStyle>
            <a:lvl1pPr marL="0" indent="0" algn="ctr">
              <a:buNone/>
              <a:defRPr sz="2100" b="1"/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2CE4D36-2AC5-45F3-82DD-BA8C841BBA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0232" y="1728000"/>
            <a:ext cx="3240087" cy="558800"/>
          </a:xfrm>
        </p:spPr>
        <p:txBody>
          <a:bodyPr anchor="ctr"/>
          <a:lstStyle>
            <a:lvl1pPr marL="0" indent="0" algn="ctr">
              <a:buNone/>
              <a:defRPr sz="2100" b="1"/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606421" y="3866682"/>
            <a:ext cx="1099502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066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16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069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122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175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1782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228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2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334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493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387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440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546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99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652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1705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758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181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864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917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970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2129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2023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7076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206998" y="2190750"/>
            <a:ext cx="1793875" cy="561975"/>
          </a:xfrm>
          <a:noFill/>
          <a:ln w="3175">
            <a:solidFill>
              <a:schemeClr val="bg1">
                <a:alpha val="52000"/>
              </a:schemeClr>
            </a:solidFill>
          </a:ln>
        </p:spPr>
        <p:txBody>
          <a:bodyPr tIns="3600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872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BAFDBA-55A9-474E-B718-9A082A4E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B8B7D-30D2-4642-AD21-0E2F8D85A424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E7080-8808-492F-8C61-44DEA0F09990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B66C276-44E8-433F-9CFB-2C5032B730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1200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12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12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172997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1729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1729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1729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4988E9-7A39-4529-8C9C-2B5DB99D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2" y="432000"/>
            <a:ext cx="9973553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9ED8-9A9C-443A-BA3F-560FC1AF9653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118C2-75B3-4BD8-82FE-6B58FA497537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5815719-95C6-4247-B73D-C265876026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24882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99635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15449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34095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noProof="0" dirty="0"/>
              <a:t>Profile Photo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0884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16756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643308" y="2256300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noProof="0" dirty="0"/>
              <a:t>Profile Photo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018063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01806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4" name="Picture Placeholder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24882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>
            <a:solidFill>
              <a:schemeClr val="bg1"/>
            </a:solidFill>
            <a:miter lim="800000"/>
          </a:ln>
          <a:effectLst>
            <a:glow rad="101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noProof="0" dirty="0"/>
              <a:t>Profile Photo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99635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15449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34095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63500" cap="flat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0884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16756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43308" y="4023015"/>
            <a:ext cx="1217130" cy="1217130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07950" cap="flat">
            <a:solidFill>
              <a:schemeClr val="tx1">
                <a:lumMod val="75000"/>
                <a:lumOff val="25000"/>
                <a:alpha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algn="ctr">
              <a:buNone/>
            </a:pPr>
            <a:r>
              <a:rPr lang="en-US" noProof="0" dirty="0"/>
              <a:t>Profile Photo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018063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01806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E86487-436E-4E20-818F-6FE24592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773E5-5A1D-47F5-A9E8-22ED16ACFB98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C18B1-2A69-45F2-9E64-4039A1621DF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2378066"/>
            <a:ext cx="5008820" cy="43823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 title="Overlay Graphic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2167601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2644738"/>
            <a:ext cx="4456700" cy="2167600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8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3BCBEEC5-D921-4710-B8FF-692DAB4797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2798" y="5025053"/>
            <a:ext cx="4123927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91AC62-3ECA-4CD6-9D68-BD76E467E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62798" y="5431223"/>
            <a:ext cx="4123927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DDC2574-9CF3-4678-9FEE-004CF6F470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2798" y="5817586"/>
            <a:ext cx="4123927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4CC733C3-A907-460A-8AD7-49363E9AAB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3009" y="6203950"/>
            <a:ext cx="41254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3FB367-9560-41D1-B4DB-0D0284D31E3E}"/>
              </a:ext>
            </a:extLst>
          </p:cNvPr>
          <p:cNvSpPr/>
          <p:nvPr userDrawn="1"/>
        </p:nvSpPr>
        <p:spPr>
          <a:xfrm>
            <a:off x="3004667" y="2917733"/>
            <a:ext cx="1022532" cy="102253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65916E-A562-4EC7-BECD-E09320F7CE22}"/>
              </a:ext>
            </a:extLst>
          </p:cNvPr>
          <p:cNvSpPr/>
          <p:nvPr userDrawn="1"/>
        </p:nvSpPr>
        <p:spPr>
          <a:xfrm>
            <a:off x="3477091" y="3390157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3BE85F-A442-4F7A-B17E-B0AD0A1A5A32}"/>
              </a:ext>
            </a:extLst>
          </p:cNvPr>
          <p:cNvSpPr/>
          <p:nvPr userDrawn="1"/>
        </p:nvSpPr>
        <p:spPr>
          <a:xfrm>
            <a:off x="2176606" y="2068627"/>
            <a:ext cx="2678654" cy="2720745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024262-F018-4B83-BC12-AE595F2BBD39}"/>
              </a:ext>
            </a:extLst>
          </p:cNvPr>
          <p:cNvSpPr/>
          <p:nvPr userDrawn="1"/>
        </p:nvSpPr>
        <p:spPr>
          <a:xfrm>
            <a:off x="3497933" y="2018703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AA664F-1891-4089-A1EC-D4D78A20D903}"/>
              </a:ext>
            </a:extLst>
          </p:cNvPr>
          <p:cNvSpPr/>
          <p:nvPr userDrawn="1"/>
        </p:nvSpPr>
        <p:spPr>
          <a:xfrm>
            <a:off x="3438860" y="4711087"/>
            <a:ext cx="154147" cy="15657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574B58-F4FB-4017-9DA9-6F879B9007C3}"/>
              </a:ext>
            </a:extLst>
          </p:cNvPr>
          <p:cNvCxnSpPr>
            <a:cxnSpLocks/>
          </p:cNvCxnSpPr>
          <p:nvPr userDrawn="1"/>
        </p:nvCxnSpPr>
        <p:spPr>
          <a:xfrm flipV="1">
            <a:off x="2874362" y="4154407"/>
            <a:ext cx="1269930" cy="1269930"/>
          </a:xfrm>
          <a:prstGeom prst="line">
            <a:avLst/>
          </a:prstGeom>
          <a:ln>
            <a:solidFill>
              <a:schemeClr val="bg2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CF129E-ECF4-486F-B299-1D7AB5F1735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874362" y="1401738"/>
            <a:ext cx="1269930" cy="1269930"/>
          </a:xfrm>
          <a:prstGeom prst="line">
            <a:avLst/>
          </a:prstGeom>
          <a:ln>
            <a:solidFill>
              <a:schemeClr val="bg2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4BEEF13-2838-4859-B8CC-69AA5E93E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232" y="528492"/>
            <a:ext cx="1932985" cy="15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7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294365-4003-437C-A0F5-524248E374DD}"/>
              </a:ext>
            </a:extLst>
          </p:cNvPr>
          <p:cNvSpPr/>
          <p:nvPr userDrawn="1"/>
        </p:nvSpPr>
        <p:spPr>
          <a:xfrm>
            <a:off x="0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FA281E-522D-4FF3-9C5D-ABFB832C7091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Rectangle 22" title="Overlay Graphic">
            <a:extLst>
              <a:ext uri="{FF2B5EF4-FFF2-40B4-BE49-F238E27FC236}">
                <a16:creationId xmlns:a16="http://schemas.microsoft.com/office/drawing/2014/main" id="{91AAC7D0-2F52-4711-BE35-1406E978A9C9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5F6BFFB-AC1F-469E-BF67-102C61E468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3907857"/>
            <a:ext cx="5167824" cy="1532849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Presentation cover option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69475B0-300D-4DAC-9037-4A7165C20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52" y="5489089"/>
            <a:ext cx="5167824" cy="691666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6" name="Rectangle 25" title="Overlay Graphic">
            <a:extLst>
              <a:ext uri="{FF2B5EF4-FFF2-40B4-BE49-F238E27FC236}">
                <a16:creationId xmlns:a16="http://schemas.microsoft.com/office/drawing/2014/main" id="{AD6363D5-DBCE-486B-BFAD-F4486CCB439E}"/>
              </a:ext>
            </a:extLst>
          </p:cNvPr>
          <p:cNvSpPr/>
          <p:nvPr userDrawn="1"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3C30B5-B1F5-4F75-B228-FD8CA3FBF33D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1ECDD84-471C-4235-9B29-BC10612DDC1E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5D45DCB-3462-46B9-8FE9-43CE38D987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4865" y="1142450"/>
            <a:ext cx="3911111" cy="6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354EEE-2DC5-4D1B-9807-25660421A0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04013"/>
          </a:xfrm>
        </p:spPr>
        <p:txBody>
          <a:bodyPr rIns="396000" anchor="ctr"/>
          <a:lstStyle>
            <a:lvl1pPr marL="0" indent="0" algn="r">
              <a:buNone/>
              <a:defRPr i="1"/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18A6D-2D01-4E48-A214-E027E1DF2926}"/>
              </a:ext>
            </a:extLst>
          </p:cNvPr>
          <p:cNvSpPr/>
          <p:nvPr userDrawn="1"/>
        </p:nvSpPr>
        <p:spPr>
          <a:xfrm>
            <a:off x="-1" y="6704160"/>
            <a:ext cx="12191999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3A6A3E-8350-4459-B8CC-EAD99A470244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 title="Overlay Graphic">
            <a:extLst>
              <a:ext uri="{FF2B5EF4-FFF2-40B4-BE49-F238E27FC236}">
                <a16:creationId xmlns:a16="http://schemas.microsoft.com/office/drawing/2014/main" id="{116BA484-94A7-491B-8880-A549E58F3024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3907857"/>
            <a:ext cx="5167824" cy="1532849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Presentation cover option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52" y="5489089"/>
            <a:ext cx="5167824" cy="691666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 title="Overlay Graphic">
            <a:extLst>
              <a:ext uri="{FF2B5EF4-FFF2-40B4-BE49-F238E27FC236}">
                <a16:creationId xmlns:a16="http://schemas.microsoft.com/office/drawing/2014/main" id="{C7502B15-7A29-47F1-B4E2-978F0C462B12}"/>
              </a:ext>
            </a:extLst>
          </p:cNvPr>
          <p:cNvSpPr/>
          <p:nvPr userDrawn="1"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788227-A423-4EF0-AD07-12996A738B02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A9D355-57CC-4CE6-BAD3-D2C3735E3850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 descr="Cover Title Graphic (Move me around)">
            <a:extLst>
              <a:ext uri="{FF2B5EF4-FFF2-40B4-BE49-F238E27FC236}">
                <a16:creationId xmlns:a16="http://schemas.microsoft.com/office/drawing/2014/main" id="{22DB2211-43FB-4DED-A78D-B675BA45FB49}"/>
              </a:ext>
            </a:extLst>
          </p:cNvPr>
          <p:cNvSpPr/>
          <p:nvPr userDrawn="1"/>
        </p:nvSpPr>
        <p:spPr>
          <a:xfrm>
            <a:off x="2143138" y="1038995"/>
            <a:ext cx="399819" cy="40610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21" name="Group 20" descr="Cover Title Graphic (Move me around)">
            <a:extLst>
              <a:ext uri="{FF2B5EF4-FFF2-40B4-BE49-F238E27FC236}">
                <a16:creationId xmlns:a16="http://schemas.microsoft.com/office/drawing/2014/main" id="{AD95DECB-9715-4C50-BF9D-619FD8182B17}"/>
              </a:ext>
            </a:extLst>
          </p:cNvPr>
          <p:cNvGrpSpPr/>
          <p:nvPr userDrawn="1"/>
        </p:nvGrpSpPr>
        <p:grpSpPr>
          <a:xfrm>
            <a:off x="3752763" y="2652121"/>
            <a:ext cx="1022532" cy="1022532"/>
            <a:chOff x="3775686" y="2602347"/>
            <a:chExt cx="1022532" cy="102253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44883B-F11E-41B5-9FEB-ED560A239A0E}"/>
                </a:ext>
              </a:extLst>
            </p:cNvPr>
            <p:cNvSpPr/>
            <p:nvPr/>
          </p:nvSpPr>
          <p:spPr>
            <a:xfrm>
              <a:off x="3775686" y="2602347"/>
              <a:ext cx="1022532" cy="102253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65100">
                <a:schemeClr val="bg1"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0712D12-C314-4A6A-9003-E94F4CC995C4}"/>
                </a:ext>
              </a:extLst>
            </p:cNvPr>
            <p:cNvSpPr/>
            <p:nvPr/>
          </p:nvSpPr>
          <p:spPr>
            <a:xfrm>
              <a:off x="4257769" y="3084430"/>
              <a:ext cx="58366" cy="5836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26" name="Group 25" descr="Cover Title Graphic (Rotate me)">
            <a:extLst>
              <a:ext uri="{FF2B5EF4-FFF2-40B4-BE49-F238E27FC236}">
                <a16:creationId xmlns:a16="http://schemas.microsoft.com/office/drawing/2014/main" id="{4CDDFE0A-CF92-4F5D-9A01-CDE02D1D5B61}"/>
              </a:ext>
            </a:extLst>
          </p:cNvPr>
          <p:cNvGrpSpPr/>
          <p:nvPr userDrawn="1"/>
        </p:nvGrpSpPr>
        <p:grpSpPr>
          <a:xfrm>
            <a:off x="1952144" y="833521"/>
            <a:ext cx="2678654" cy="2720745"/>
            <a:chOff x="1952144" y="833521"/>
            <a:chExt cx="2678654" cy="272074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218AD4-04AC-496E-81D4-3E9AB3797536}"/>
                </a:ext>
              </a:extLst>
            </p:cNvPr>
            <p:cNvSpPr/>
            <p:nvPr/>
          </p:nvSpPr>
          <p:spPr>
            <a:xfrm>
              <a:off x="1952144" y="833521"/>
              <a:ext cx="2678654" cy="2720745"/>
            </a:xfrm>
            <a:prstGeom prst="ellipse">
              <a:avLst/>
            </a:prstGeom>
            <a:noFill/>
            <a:ln w="111125">
              <a:solidFill>
                <a:schemeClr val="bg1">
                  <a:alpha val="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4E3872F-2849-4F1E-AA5C-000A13FFE98A}"/>
                </a:ext>
              </a:extLst>
            </p:cNvPr>
            <p:cNvCxnSpPr>
              <a:cxnSpLocks/>
            </p:cNvCxnSpPr>
            <p:nvPr/>
          </p:nvCxnSpPr>
          <p:spPr>
            <a:xfrm>
              <a:off x="2125238" y="1027660"/>
              <a:ext cx="2332466" cy="2332466"/>
            </a:xfrm>
            <a:prstGeom prst="line">
              <a:avLst/>
            </a:prstGeom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9C48DD4-25D9-48E2-A6FC-2578EA5C4A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1531" y="735062"/>
            <a:ext cx="2454445" cy="4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7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3897168"/>
            <a:ext cx="5008820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 title="Overlay Graphic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3897168"/>
            <a:ext cx="4456700" cy="1610532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9D4DA45-533D-4DE3-AFCB-71AD0918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0" y="5558598"/>
            <a:ext cx="4456699" cy="1048939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11DE6450-88E3-478B-8298-FD7C76A2FAB8}"/>
              </a:ext>
            </a:extLst>
          </p:cNvPr>
          <p:cNvSpPr/>
          <p:nvPr userDrawn="1"/>
        </p:nvSpPr>
        <p:spPr>
          <a:xfrm>
            <a:off x="2176606" y="2187602"/>
            <a:ext cx="2678654" cy="2720745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79EAC-F654-4D72-920B-27E67D67E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6657" y="796893"/>
            <a:ext cx="2437560" cy="4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BC7E09B-F6F8-4471-974B-65A91E899D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04013"/>
          </a:xfrm>
        </p:spPr>
        <p:txBody>
          <a:bodyPr lIns="396000" rIns="0" anchor="ctr"/>
          <a:lstStyle>
            <a:lvl1pPr marL="0" indent="0" algn="l">
              <a:buNone/>
              <a:defRPr i="1"/>
            </a:lvl1pPr>
          </a:lstStyle>
          <a:p>
            <a:r>
              <a:rPr lang="en-US" noProof="0" dirty="0"/>
              <a:t>Insert or Drag &amp; Drop your Photo2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:a16="http://schemas.microsoft.com/office/drawing/2014/main" id="{1FE4E1AC-B5B2-4E9A-91BE-8FD5C03079FD}"/>
              </a:ext>
            </a:extLst>
          </p:cNvPr>
          <p:cNvSpPr/>
          <p:nvPr userDrawn="1"/>
        </p:nvSpPr>
        <p:spPr bwMode="ltGray">
          <a:xfrm>
            <a:off x="6894288" y="3897168"/>
            <a:ext cx="5008820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 title="Overlay Graphic">
            <a:extLst>
              <a:ext uri="{FF2B5EF4-FFF2-40B4-BE49-F238E27FC236}">
                <a16:creationId xmlns:a16="http://schemas.microsoft.com/office/drawing/2014/main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3897168"/>
            <a:ext cx="4456700" cy="1610532"/>
          </a:xfrm>
        </p:spPr>
        <p:txBody>
          <a:bodyPr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9D4DA45-533D-4DE3-AFCB-71AD0918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0" y="5558598"/>
            <a:ext cx="4456699" cy="1048939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A2F4B87-6482-45E6-B232-F7C3F8E8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420" y="794884"/>
            <a:ext cx="1353797" cy="10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7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682" y="1152000"/>
            <a:ext cx="10999767" cy="503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58A019-6601-4FFB-9A68-62887365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CA47B37-80B0-5A4F-BDC3-DE42D5B2D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6695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23875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4282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282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6AC2DF-47CD-A743-A120-FBE75B801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57554" y="2412312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54734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55141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5141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E0F6BC-FBF2-3048-B833-616097390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8413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5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860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860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B0310F-833E-864C-9FB7-B2B2A6714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9272" y="2412312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164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168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168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06D597-BA39-4C4D-833F-CC0EE989B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50130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4731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4771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4771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DA538E-510B-4461-9710-1A6EAA4B8948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47FA9C2-43A2-4271-ABC9-7BAD6464148D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8350FCD5-4151-44A8-917B-4D66C8F1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2D65EEF7-301B-486F-AC58-F8095230D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D27D67C-932D-4270-A0E5-6F1F9315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9424" y="3025950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987A1EC-DB2A-4AA3-8590-C488A6082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61124" y="2942103"/>
            <a:ext cx="154147" cy="156570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1681" y="1152000"/>
            <a:ext cx="540000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0318" y="1152525"/>
            <a:ext cx="5400000" cy="5038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7A7A7-C80D-4495-B14B-6296A75798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841D61-5F98-4EC4-B787-EB56150857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C05FD31-A7DF-49EF-9D28-882C100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682" y="1152000"/>
            <a:ext cx="5400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1682" y="1584000"/>
            <a:ext cx="5400000" cy="46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0318" y="1584325"/>
            <a:ext cx="5400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0318" y="1152525"/>
            <a:ext cx="5400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35D8ED-2066-4E08-8401-49E9FAEFB9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B73A6-9F9E-4741-8EA1-ACBEE74D01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BB8B9F0-A458-406A-93FD-B51037C0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81522-201F-4996-9579-5F11FA4F2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4CE59-25C2-4E40-866A-15718DC5A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E8C60A-4B89-4ABC-BBDC-C6357412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79C6B-1E44-4A07-A0FA-161D3AE6E5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71DF8-D19E-460F-92D7-165B9EBE2B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92700" y="1016000"/>
            <a:ext cx="6486481" cy="51089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681" y="3960000"/>
            <a:ext cx="4114800" cy="2164938"/>
          </a:xfrm>
        </p:spPr>
        <p:txBody>
          <a:bodyPr/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1" y="1016000"/>
            <a:ext cx="4114800" cy="2744226"/>
          </a:xfrm>
        </p:spPr>
        <p:txBody>
          <a:bodyPr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B90D34-30D8-41A0-8277-15FABE7B4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1682" y="6320622"/>
            <a:ext cx="4114800" cy="226714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E9349-1106-4A24-B492-C0D854F00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98FA49-168B-4F86-89CF-B8C8344F3316}"/>
              </a:ext>
            </a:extLst>
          </p:cNvPr>
          <p:cNvSpPr/>
          <p:nvPr userDrawn="1"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5E1821-75EB-4FF2-8952-E1945C42D14F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92699" y="1"/>
            <a:ext cx="6486482" cy="6687110"/>
          </a:xfrm>
          <a:solidFill>
            <a:schemeClr val="tx1">
              <a:lumMod val="95000"/>
              <a:lumOff val="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3AC73C-8104-4F0B-B04E-FB14DCFDBDF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681" y="3960000"/>
            <a:ext cx="4114800" cy="2164938"/>
          </a:xfrm>
        </p:spPr>
        <p:txBody>
          <a:bodyPr/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9" y="1016000"/>
            <a:ext cx="4114801" cy="2744226"/>
          </a:xfrm>
        </p:spPr>
        <p:txBody>
          <a:bodyPr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306C0-C390-4360-B704-9B0A7311FF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3A53F-6548-4F5B-AAEE-2E862AEB1A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RISC-V Foundation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4790D010-2852-DE49-BD36-340D6725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1925" y="2412312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509105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12253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12253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D02C68-EB7D-E044-99A9-658364A3B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87924" y="2412312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8252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8252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62E1D-1D13-2B48-9F3B-CE31039DD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63923" y="2412312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6110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64251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64251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481DA-8671-472C-B2CF-B134EDAD7A5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CC5C2-09E7-4586-9B5F-3532B87B93D0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E54F41B-75D5-471F-9187-384BD10C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E99A070-0D10-4FD0-959D-54B40AD04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9777B06-12C0-49D3-A18F-49D1E0574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25080" y="2981545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5E3B0AD5-3645-8443-891F-C0E1D9763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7894" y="2284616"/>
            <a:ext cx="1471544" cy="1471544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63827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88317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88317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9B724A-B58C-CD4D-8980-C0DFE08B7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3613" y="2284616"/>
            <a:ext cx="1471544" cy="1471544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8368489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868896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868896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8894D68-6E31-8646-BFD7-2C0D8C4CD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29332" y="2284616"/>
            <a:ext cx="1471544" cy="1471544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 userDrawn="1">
            <p:ph type="pic" sz="quarter" idx="48" hasCustomPrompt="1"/>
          </p:nvPr>
        </p:nvSpPr>
        <p:spPr>
          <a:xfrm>
            <a:off x="1035420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985461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5461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6330" y="0"/>
            <a:ext cx="4993814" cy="6760369"/>
          </a:xfrm>
          <a:solidFill>
            <a:schemeClr val="accent4">
              <a:lumMod val="50000"/>
            </a:schemeClr>
          </a:solidFill>
        </p:spPr>
        <p:txBody>
          <a:bodyPr lIns="0" tIns="1368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3149601"/>
            <a:ext cx="4993813" cy="3610768"/>
          </a:xfrm>
          <a:solidFill>
            <a:schemeClr val="tx1">
              <a:alpha val="70000"/>
            </a:schemeClr>
          </a:solidFill>
        </p:spPr>
        <p:txBody>
          <a:bodyPr rIns="252000" bIns="118800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 style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5558599"/>
            <a:ext cx="4283297" cy="762024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D3E8CF-7C38-4321-A56A-49D7CA2A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7157" y="3025950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6A7FE8-1975-474D-B747-D7B028C1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1324" y="3136900"/>
            <a:ext cx="5008820" cy="3566319"/>
            <a:chOff x="441324" y="3897168"/>
            <a:chExt cx="5008820" cy="280605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975FF3E-1E22-42B2-A043-163B207792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14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571B2B-DE4E-494A-8C0A-567D1523D7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32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D5DB0A-C96D-4B82-95B6-E7A7B8E6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1324" y="3136900"/>
            <a:ext cx="5008820" cy="3566319"/>
            <a:chOff x="441324" y="3897168"/>
            <a:chExt cx="5008820" cy="280605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6D532F9-49C3-47DF-8512-4744419402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014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8F5508-636D-4B8E-B220-493139AF231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324" y="3897168"/>
              <a:ext cx="0" cy="2806051"/>
            </a:xfrm>
            <a:prstGeom prst="line">
              <a:avLst/>
            </a:prstGeom>
            <a:ln w="3175">
              <a:solidFill>
                <a:schemeClr val="bg1">
                  <a:lumMod val="9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6330" y="0"/>
            <a:ext cx="4993814" cy="6760369"/>
          </a:xfrm>
          <a:solidFill>
            <a:schemeClr val="accent4">
              <a:lumMod val="50000"/>
            </a:schemeClr>
          </a:solidFill>
        </p:spPr>
        <p:txBody>
          <a:bodyPr lIns="0" tIns="1368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3149601"/>
            <a:ext cx="4993813" cy="3610768"/>
          </a:xfrm>
          <a:solidFill>
            <a:schemeClr val="tx1">
              <a:alpha val="70000"/>
            </a:schemeClr>
          </a:solidFill>
        </p:spPr>
        <p:txBody>
          <a:bodyPr rIns="252000" bIns="118800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 style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5558599"/>
            <a:ext cx="4283297" cy="762024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90CA185-E043-470F-95CF-875B22903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1332" y="773488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B284336B-BAAE-481C-8386-97B014DFC43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985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FDB63C1-8C36-4108-975B-33B0DBB80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8919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A75A12D0-6487-4916-9346-CEBAF2AFB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8919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1A887C7-02BE-4F5E-8DCF-A46A0C580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32191" y="773488"/>
            <a:ext cx="1216152" cy="1216152"/>
          </a:xfrm>
          <a:prstGeom prst="ellipse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B5A932A2-E3A1-45CA-994D-EEDA802E0EAD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95293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BCF784F-456C-4904-BC40-A4B0A58C64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29778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73EE3E7-3A9B-466C-9FD3-98D33887F4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29778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D0F7D1-0D65-4376-B381-E7B5C5F9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00354" y="3771131"/>
            <a:ext cx="1216152" cy="121615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FB596127-06BD-4C58-8ACA-B5598699CDCC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975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9D601562-9249-47A2-9550-804AE9F10FD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989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8B9D875-2C45-4EDA-9273-6A61CA99C8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989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02406B-416D-47F8-A75D-831B8879A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31213" y="3771131"/>
            <a:ext cx="1216152" cy="1216152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52443373-B630-41A4-AD86-A84619AC81F1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5283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9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6BDB8BBD-CC0D-49EF-B446-80DF35EDE4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0297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277C0EF-3DAB-495B-AA7A-69450D86197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0297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1008A4-54EE-4B43-9BCF-279C5CEA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39289" y="3753131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D3F08B-8063-4DB3-9FBB-D9B9215CB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93206" y="1345564"/>
            <a:ext cx="36000" cy="3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24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965CF9A-6F29-4DC3-B1BB-34A23DB8E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167" y="799242"/>
            <a:ext cx="10705833" cy="619585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D532F9-49C3-47DF-8512-474441940275}"/>
              </a:ext>
            </a:extLst>
          </p:cNvPr>
          <p:cNvCxnSpPr>
            <a:cxnSpLocks/>
          </p:cNvCxnSpPr>
          <p:nvPr userDrawn="1"/>
        </p:nvCxnSpPr>
        <p:spPr>
          <a:xfrm>
            <a:off x="5450144" y="1230900"/>
            <a:ext cx="0" cy="5472319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18F5508-636D-4B8E-B220-493139AF2313}"/>
              </a:ext>
            </a:extLst>
          </p:cNvPr>
          <p:cNvCxnSpPr>
            <a:cxnSpLocks/>
          </p:cNvCxnSpPr>
          <p:nvPr userDrawn="1"/>
        </p:nvCxnSpPr>
        <p:spPr>
          <a:xfrm>
            <a:off x="441324" y="1230900"/>
            <a:ext cx="0" cy="5472319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4DBA9-43A9-4950-8C14-971E2AACAD93}"/>
              </a:ext>
            </a:extLst>
          </p:cNvPr>
          <p:cNvSpPr>
            <a:spLocks noGrp="1"/>
          </p:cNvSpPr>
          <p:nvPr userDrawn="1">
            <p:ph type="sldNum" sz="quarter" idx="50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BD91656C-40D7-4517-A75F-92EA6C2BC61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56327" y="1288050"/>
            <a:ext cx="4993813" cy="5472319"/>
          </a:xfrm>
          <a:solidFill>
            <a:schemeClr val="tx1">
              <a:alpha val="70000"/>
            </a:schemeClr>
          </a:solidFill>
        </p:spPr>
        <p:txBody>
          <a:bodyPr tIns="288000" rIns="252000" bIns="1188000" anchor="t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title style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EFBEF46-9F40-4406-AE22-794A74FEF02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90787" y="2971788"/>
            <a:ext cx="4283297" cy="474448"/>
          </a:xfrm>
        </p:spPr>
        <p:txBody>
          <a:bodyPr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C8985C-2F2E-4023-BF66-5BBA9C57A891}"/>
              </a:ext>
            </a:extLst>
          </p:cNvPr>
          <p:cNvSpPr>
            <a:spLocks noGrp="1"/>
          </p:cNvSpPr>
          <p:nvPr userDrawn="1">
            <p:ph type="ftr" sz="quarter" idx="51"/>
          </p:nvPr>
        </p:nvSpPr>
        <p:spPr>
          <a:xfrm>
            <a:off x="5883177" y="6320622"/>
            <a:ext cx="4114800" cy="226714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3F940399-0EA2-4F26-93EA-6EF93D869CE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488111" y="1288050"/>
            <a:ext cx="5703889" cy="4320000"/>
          </a:xfrm>
          <a:solidFill>
            <a:schemeClr val="tx1"/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3DD41659-75CD-4A77-8E99-4A04870C7FE0}"/>
              </a:ext>
            </a:extLst>
          </p:cNvPr>
          <p:cNvSpPr>
            <a:spLocks noGrp="1"/>
          </p:cNvSpPr>
          <p:nvPr userDrawn="1">
            <p:ph idx="52" hasCustomPrompt="1"/>
          </p:nvPr>
        </p:nvSpPr>
        <p:spPr>
          <a:xfrm>
            <a:off x="890787" y="3639469"/>
            <a:ext cx="4283297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88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124F1-8800-42C8-84AC-ADC1E7ED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0BC414-34B2-428E-A2A3-9A58656198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52ADA-7D42-4A8D-A7EE-45243B6880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9527026-8CF5-41F5-92D1-B7C6EF5B81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noProof="0"/>
              <a:t>Section Header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65100">
              <a:schemeClr val="bg1">
                <a:alpha val="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noProof="0"/>
              <a:t>Section Header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dirty="0"/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30F96C7-098F-4133-9155-82499E25F7EC}"/>
              </a:ext>
            </a:extLst>
          </p:cNvPr>
          <p:cNvSpPr/>
          <p:nvPr userDrawn="1"/>
        </p:nvSpPr>
        <p:spPr>
          <a:xfrm>
            <a:off x="4123560" y="2671832"/>
            <a:ext cx="646927" cy="2190705"/>
          </a:xfrm>
          <a:custGeom>
            <a:avLst/>
            <a:gdLst>
              <a:gd name="connsiteX0" fmla="*/ 348641 w 646927"/>
              <a:gd name="connsiteY0" fmla="*/ 0 h 2190705"/>
              <a:gd name="connsiteX1" fmla="*/ 384533 w 646927"/>
              <a:gd name="connsiteY1" fmla="*/ 59080 h 2190705"/>
              <a:gd name="connsiteX2" fmla="*/ 646927 w 646927"/>
              <a:gd name="connsiteY2" fmla="*/ 1095353 h 2190705"/>
              <a:gd name="connsiteX3" fmla="*/ 384533 w 646927"/>
              <a:gd name="connsiteY3" fmla="*/ 2131626 h 2190705"/>
              <a:gd name="connsiteX4" fmla="*/ 348642 w 646927"/>
              <a:gd name="connsiteY4" fmla="*/ 2190705 h 2190705"/>
              <a:gd name="connsiteX5" fmla="*/ 324877 w 646927"/>
              <a:gd name="connsiteY5" fmla="*/ 2158925 h 2190705"/>
              <a:gd name="connsiteX6" fmla="*/ 0 w 646927"/>
              <a:gd name="connsiteY6" fmla="*/ 1095352 h 2190705"/>
              <a:gd name="connsiteX7" fmla="*/ 324877 w 646927"/>
              <a:gd name="connsiteY7" fmla="*/ 31780 h 219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927" h="2190705">
                <a:moveTo>
                  <a:pt x="348641" y="0"/>
                </a:moveTo>
                <a:lnTo>
                  <a:pt x="384533" y="59080"/>
                </a:lnTo>
                <a:cubicBezTo>
                  <a:pt x="551874" y="367126"/>
                  <a:pt x="646927" y="720139"/>
                  <a:pt x="646927" y="1095353"/>
                </a:cubicBezTo>
                <a:cubicBezTo>
                  <a:pt x="646927" y="1470567"/>
                  <a:pt x="551874" y="1823580"/>
                  <a:pt x="384533" y="2131626"/>
                </a:cubicBezTo>
                <a:lnTo>
                  <a:pt x="348642" y="2190705"/>
                </a:lnTo>
                <a:lnTo>
                  <a:pt x="324877" y="2158925"/>
                </a:lnTo>
                <a:cubicBezTo>
                  <a:pt x="119767" y="1855322"/>
                  <a:pt x="0" y="1489323"/>
                  <a:pt x="0" y="1095352"/>
                </a:cubicBezTo>
                <a:cubicBezTo>
                  <a:pt x="0" y="701381"/>
                  <a:pt x="119767" y="335383"/>
                  <a:pt x="324877" y="3178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266700" lvl="0" indent="-2667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46AA56D-F7DE-4D68-A178-7B35A0A68A2C}"/>
              </a:ext>
            </a:extLst>
          </p:cNvPr>
          <p:cNvSpPr/>
          <p:nvPr userDrawn="1"/>
        </p:nvSpPr>
        <p:spPr>
          <a:xfrm>
            <a:off x="7445617" y="2900739"/>
            <a:ext cx="473084" cy="1732886"/>
          </a:xfrm>
          <a:custGeom>
            <a:avLst/>
            <a:gdLst>
              <a:gd name="connsiteX0" fmla="*/ 262899 w 473084"/>
              <a:gd name="connsiteY0" fmla="*/ 0 h 1732886"/>
              <a:gd name="connsiteX1" fmla="*/ 323595 w 473084"/>
              <a:gd name="connsiteY1" fmla="*/ 125997 h 1732886"/>
              <a:gd name="connsiteX2" fmla="*/ 473084 w 473084"/>
              <a:gd name="connsiteY2" fmla="*/ 866443 h 1732886"/>
              <a:gd name="connsiteX3" fmla="*/ 323595 w 473084"/>
              <a:gd name="connsiteY3" fmla="*/ 1606889 h 1732886"/>
              <a:gd name="connsiteX4" fmla="*/ 262899 w 473084"/>
              <a:gd name="connsiteY4" fmla="*/ 1732886 h 1732886"/>
              <a:gd name="connsiteX5" fmla="*/ 188298 w 473084"/>
              <a:gd name="connsiteY5" fmla="*/ 1610089 h 1732886"/>
              <a:gd name="connsiteX6" fmla="*/ 0 w 473084"/>
              <a:gd name="connsiteY6" fmla="*/ 866443 h 1732886"/>
              <a:gd name="connsiteX7" fmla="*/ 188298 w 473084"/>
              <a:gd name="connsiteY7" fmla="*/ 122798 h 17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084" h="1732886">
                <a:moveTo>
                  <a:pt x="262899" y="0"/>
                </a:moveTo>
                <a:lnTo>
                  <a:pt x="323595" y="125997"/>
                </a:lnTo>
                <a:cubicBezTo>
                  <a:pt x="419855" y="353581"/>
                  <a:pt x="473084" y="603796"/>
                  <a:pt x="473084" y="866443"/>
                </a:cubicBezTo>
                <a:cubicBezTo>
                  <a:pt x="473084" y="1129091"/>
                  <a:pt x="419855" y="1379306"/>
                  <a:pt x="323595" y="1606889"/>
                </a:cubicBezTo>
                <a:lnTo>
                  <a:pt x="262899" y="1732886"/>
                </a:lnTo>
                <a:lnTo>
                  <a:pt x="188298" y="1610089"/>
                </a:lnTo>
                <a:cubicBezTo>
                  <a:pt x="68212" y="1389030"/>
                  <a:pt x="0" y="1135702"/>
                  <a:pt x="0" y="866443"/>
                </a:cubicBezTo>
                <a:cubicBezTo>
                  <a:pt x="0" y="597184"/>
                  <a:pt x="68212" y="343856"/>
                  <a:pt x="188298" y="122798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/>
          <a:p>
            <a:pPr marL="266700" lvl="0" indent="-2667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0913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0913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0913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E60A3F-C4C6-4B36-95C8-D6B9BFEA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3C13C2-0AB1-4148-839D-5541DF3B6FAA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3335684-35F6-427A-9110-6965E7EACD9E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7968EE05-411F-4127-9247-9A4C13FA0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82" y="1008000"/>
            <a:ext cx="9974243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F184B85-CF0D-4108-84D1-D399A7A65D56}"/>
              </a:ext>
            </a:extLst>
          </p:cNvPr>
          <p:cNvSpPr/>
          <p:nvPr userDrawn="1"/>
        </p:nvSpPr>
        <p:spPr>
          <a:xfrm>
            <a:off x="7431629" y="3729282"/>
            <a:ext cx="77685" cy="77685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00">
                <a:schemeClr val="accent2">
                  <a:lumMod val="20000"/>
                  <a:lumOff val="80000"/>
                </a:schemeClr>
              </a:gs>
              <a:gs pos="65000">
                <a:srgbClr val="F7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651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16725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16944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14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14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08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5FA8FA-BF7A-4B3E-8DB9-5EC31D50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E0CE7-9A60-466A-9250-F9584A52198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06C98-179A-4BE0-854E-C0F1796375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6CB7A4-3F87-40B5-90E8-CDBE273668A3}"/>
              </a:ext>
            </a:extLst>
          </p:cNvPr>
          <p:cNvSpPr/>
          <p:nvPr userDrawn="1"/>
        </p:nvSpPr>
        <p:spPr>
          <a:xfrm>
            <a:off x="11580000" y="6704160"/>
            <a:ext cx="612000" cy="153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 userDrawn="1"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2" y="432000"/>
            <a:ext cx="9973553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82" y="1152000"/>
            <a:ext cx="10999767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1682" y="6320622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1450" y="6687111"/>
            <a:ext cx="548755" cy="153841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DBAFA2-F5E0-42BB-B15D-53BACE961ED2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C6166-9995-4AC2-908A-BD0A7D95E815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915" y="243494"/>
            <a:ext cx="937857" cy="7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84" r:id="rId5"/>
    <p:sldLayoutId id="2147483685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3" r:id="rId14"/>
    <p:sldLayoutId id="2147483675" r:id="rId15"/>
    <p:sldLayoutId id="2147483679" r:id="rId16"/>
    <p:sldLayoutId id="2147483680" r:id="rId17"/>
    <p:sldLayoutId id="2147483682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  <p:sldLayoutId id="214748368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svg"/><Relationship Id="rId11" Type="http://schemas.openxmlformats.org/officeDocument/2006/relationships/image" Target="../media/image14.svg"/><Relationship Id="rId5" Type="http://schemas.openxmlformats.org/officeDocument/2006/relationships/image" Target="../media/image9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8.sv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3DACF0-9F90-4FE7-A4C4-5579C9DB4E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5397" y="1181100"/>
            <a:ext cx="6926604" cy="5499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474FC9-6DD3-4870-A936-F53649189D45}"/>
              </a:ext>
            </a:extLst>
          </p:cNvPr>
          <p:cNvSpPr/>
          <p:nvPr/>
        </p:nvSpPr>
        <p:spPr>
          <a:xfrm>
            <a:off x="5265396" y="1181100"/>
            <a:ext cx="6926604" cy="54991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D0E43-6354-4F3E-8CCF-733171FA3E6A}"/>
              </a:ext>
            </a:extLst>
          </p:cNvPr>
          <p:cNvSpPr/>
          <p:nvPr/>
        </p:nvSpPr>
        <p:spPr>
          <a:xfrm>
            <a:off x="4069994" y="1562717"/>
            <a:ext cx="8122007" cy="914400"/>
          </a:xfrm>
          <a:prstGeom prst="rect">
            <a:avLst/>
          </a:prstGeom>
          <a:solidFill>
            <a:srgbClr val="273272"/>
          </a:solidFill>
          <a:ln>
            <a:noFill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83D6-E07F-BE41-8161-773DC653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266700"/>
            <a:ext cx="9550400" cy="914400"/>
          </a:xfrm>
        </p:spPr>
        <p:txBody>
          <a:bodyPr/>
          <a:lstStyle/>
          <a:p>
            <a:pPr algn="ctr"/>
            <a:r>
              <a:rPr lang="en-US" sz="4267" dirty="0"/>
              <a:t>Welcome to the RISC-V revolution!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157BF-0230-8541-8838-DD90E7C3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803400"/>
            <a:ext cx="3358024" cy="487680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2400" b="1" dirty="0"/>
              <a:t>RISC-V </a:t>
            </a:r>
            <a:r>
              <a:rPr lang="en-US" sz="2400" dirty="0"/>
              <a:t>is the open-source hardware Instruction Set Architecture (ISA)</a:t>
            </a:r>
          </a:p>
          <a:p>
            <a:pPr>
              <a:spcBef>
                <a:spcPts val="1600"/>
              </a:spcBef>
            </a:pPr>
            <a:r>
              <a:rPr lang="en-US" sz="2400" dirty="0"/>
              <a:t>Frozen base user spec released in 2014, contributed, ratified, and openly published by the RISC-V Foundation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E9F5B6-0C78-452E-90D0-5B263BB486FE}"/>
              </a:ext>
            </a:extLst>
          </p:cNvPr>
          <p:cNvSpPr txBox="1">
            <a:spLocks/>
          </p:cNvSpPr>
          <p:nvPr/>
        </p:nvSpPr>
        <p:spPr bwMode="auto">
          <a:xfrm>
            <a:off x="4064000" y="1586373"/>
            <a:ext cx="6708941" cy="224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0651" tIns="59267" rIns="120651" bIns="59267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en-US" sz="2400" b="1" kern="0" dirty="0">
                <a:solidFill>
                  <a:srgbClr val="F7B217"/>
                </a:solidFill>
              </a:rPr>
              <a:t>The RISC-V Foundation </a:t>
            </a:r>
            <a:r>
              <a:rPr lang="en-US" sz="2400" b="1" kern="0" dirty="0">
                <a:solidFill>
                  <a:schemeClr val="bg1"/>
                </a:solidFill>
              </a:rPr>
              <a:t>is a non-profit entity serving members and the industry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Our mission is to accelerate RISC-V adoption with shared benefit to the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entire community of stakeholders.</a:t>
            </a:r>
          </a:p>
          <a:p>
            <a:endParaRPr lang="en-US" sz="2400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9756D8-D5DC-4BC8-BD0B-38AE0EDF8346}"/>
              </a:ext>
            </a:extLst>
          </p:cNvPr>
          <p:cNvSpPr/>
          <p:nvPr/>
        </p:nvSpPr>
        <p:spPr>
          <a:xfrm>
            <a:off x="4775200" y="3937001"/>
            <a:ext cx="7416800" cy="204158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2000" kern="0" dirty="0">
                <a:solidFill>
                  <a:schemeClr val="bg1"/>
                </a:solidFill>
              </a:rPr>
              <a:t>Drive progression of </a:t>
            </a:r>
            <a:r>
              <a:rPr lang="en-US" sz="2000" b="1" kern="0" dirty="0">
                <a:solidFill>
                  <a:schemeClr val="bg1"/>
                </a:solidFill>
              </a:rPr>
              <a:t>ratified specs, compliance suite, and </a:t>
            </a:r>
            <a:br>
              <a:rPr lang="en-US" sz="2000" b="1" kern="0" dirty="0">
                <a:solidFill>
                  <a:schemeClr val="bg1"/>
                </a:solidFill>
              </a:rPr>
            </a:br>
            <a:r>
              <a:rPr lang="en-US" sz="2000" b="1" kern="0" dirty="0">
                <a:solidFill>
                  <a:schemeClr val="bg1"/>
                </a:solidFill>
              </a:rPr>
              <a:t>other technical deliverables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2000" b="1" kern="0" dirty="0">
                <a:solidFill>
                  <a:schemeClr val="bg1"/>
                </a:solidFill>
              </a:rPr>
              <a:t>Grow the overall ecosystem / membership</a:t>
            </a:r>
            <a:r>
              <a:rPr lang="en-US" sz="2000" kern="0" dirty="0">
                <a:solidFill>
                  <a:schemeClr val="bg1"/>
                </a:solidFill>
              </a:rPr>
              <a:t>, promoting </a:t>
            </a:r>
            <a:br>
              <a:rPr lang="en-US" sz="2000" kern="0" dirty="0">
                <a:solidFill>
                  <a:schemeClr val="bg1"/>
                </a:solidFill>
              </a:rPr>
            </a:br>
            <a:r>
              <a:rPr lang="en-US" sz="2000" kern="0" dirty="0">
                <a:solidFill>
                  <a:schemeClr val="bg1"/>
                </a:solidFill>
              </a:rPr>
              <a:t>diversity while preventing fragmentation</a:t>
            </a:r>
          </a:p>
          <a:p>
            <a:pPr marL="380990" indent="-380990">
              <a:spcBef>
                <a:spcPts val="1600"/>
              </a:spcBef>
              <a:buFont typeface="Wingdings" panose="05000000000000000000" pitchFamily="2" charset="2"/>
              <a:buChar char="ü"/>
            </a:pPr>
            <a:r>
              <a:rPr lang="en-US" sz="2000" kern="0" dirty="0">
                <a:solidFill>
                  <a:schemeClr val="bg1"/>
                </a:solidFill>
              </a:rPr>
              <a:t>Deepen </a:t>
            </a:r>
            <a:r>
              <a:rPr lang="en-US" sz="2000" b="1" kern="0" dirty="0">
                <a:solidFill>
                  <a:schemeClr val="bg1"/>
                </a:solidFill>
              </a:rPr>
              <a:t>community engagement and visibility</a:t>
            </a:r>
          </a:p>
        </p:txBody>
      </p:sp>
    </p:spTree>
    <p:extLst>
      <p:ext uri="{BB962C8B-B14F-4D97-AF65-F5344CB8AC3E}">
        <p14:creationId xmlns:p14="http://schemas.microsoft.com/office/powerpoint/2010/main" val="40709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0EF8-25FE-497D-B02E-ECD96A61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394" y="1314272"/>
            <a:ext cx="3010941" cy="4782849"/>
          </a:xfrm>
        </p:spPr>
        <p:txBody>
          <a:bodyPr/>
          <a:lstStyle/>
          <a:p>
            <a:pPr algn="r"/>
            <a:r>
              <a:rPr lang="en-US" sz="4400" dirty="0"/>
              <a:t>Global collaboration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Global </a:t>
            </a:r>
            <a:br>
              <a:rPr lang="en-US" sz="4400" dirty="0"/>
            </a:br>
            <a:r>
              <a:rPr lang="en-US" sz="4400" dirty="0"/>
              <a:t>innovation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33A7D0-5315-489D-BC7C-6036F241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359D6-D8D8-453E-9E1D-907061EE8AD5}"/>
              </a:ext>
            </a:extLst>
          </p:cNvPr>
          <p:cNvSpPr/>
          <p:nvPr/>
        </p:nvSpPr>
        <p:spPr>
          <a:xfrm>
            <a:off x="1428749" y="1090237"/>
            <a:ext cx="33628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5330B-594D-467C-9D8A-9DC4994FA0D8}"/>
              </a:ext>
            </a:extLst>
          </p:cNvPr>
          <p:cNvSpPr/>
          <p:nvPr/>
        </p:nvSpPr>
        <p:spPr>
          <a:xfrm>
            <a:off x="5410199" y="1090237"/>
            <a:ext cx="3362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%. </a:t>
            </a:r>
          </a:p>
        </p:txBody>
      </p:sp>
      <p:grpSp>
        <p:nvGrpSpPr>
          <p:cNvPr id="13" name="Graphic 9">
            <a:extLst>
              <a:ext uri="{FF2B5EF4-FFF2-40B4-BE49-F238E27FC236}">
                <a16:creationId xmlns:a16="http://schemas.microsoft.com/office/drawing/2014/main" id="{44282518-2183-40A0-95D8-4B0633BC7C39}"/>
              </a:ext>
            </a:extLst>
          </p:cNvPr>
          <p:cNvGrpSpPr/>
          <p:nvPr/>
        </p:nvGrpSpPr>
        <p:grpSpPr>
          <a:xfrm>
            <a:off x="5021444" y="1166437"/>
            <a:ext cx="494609" cy="494609"/>
            <a:chOff x="6062844" y="2030037"/>
            <a:chExt cx="494609" cy="494609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DCF1E6-4545-451E-B899-45D48DD0B65C}"/>
                </a:ext>
              </a:extLst>
            </p:cNvPr>
            <p:cNvSpPr/>
            <p:nvPr/>
          </p:nvSpPr>
          <p:spPr>
            <a:xfrm>
              <a:off x="6062844" y="2030037"/>
              <a:ext cx="280278" cy="494609"/>
            </a:xfrm>
            <a:custGeom>
              <a:avLst/>
              <a:gdLst>
                <a:gd name="connsiteX0" fmla="*/ 230818 w 280278"/>
                <a:gd name="connsiteY0" fmla="*/ 0 h 494609"/>
                <a:gd name="connsiteX1" fmla="*/ 49460 w 280278"/>
                <a:gd name="connsiteY1" fmla="*/ 0 h 494609"/>
                <a:gd name="connsiteX2" fmla="*/ 0 w 280278"/>
                <a:gd name="connsiteY2" fmla="*/ 49460 h 494609"/>
                <a:gd name="connsiteX3" fmla="*/ 0 w 280278"/>
                <a:gd name="connsiteY3" fmla="*/ 445149 h 494609"/>
                <a:gd name="connsiteX4" fmla="*/ 49460 w 280278"/>
                <a:gd name="connsiteY4" fmla="*/ 494609 h 494609"/>
                <a:gd name="connsiteX5" fmla="*/ 230818 w 280278"/>
                <a:gd name="connsiteY5" fmla="*/ 494609 h 494609"/>
                <a:gd name="connsiteX6" fmla="*/ 280278 w 280278"/>
                <a:gd name="connsiteY6" fmla="*/ 445149 h 494609"/>
                <a:gd name="connsiteX7" fmla="*/ 280278 w 280278"/>
                <a:gd name="connsiteY7" fmla="*/ 49460 h 494609"/>
                <a:gd name="connsiteX8" fmla="*/ 230818 w 280278"/>
                <a:gd name="connsiteY8" fmla="*/ 0 h 494609"/>
                <a:gd name="connsiteX9" fmla="*/ 263791 w 280278"/>
                <a:gd name="connsiteY9" fmla="*/ 445149 h 494609"/>
                <a:gd name="connsiteX10" fmla="*/ 230818 w 280278"/>
                <a:gd name="connsiteY10" fmla="*/ 478123 h 494609"/>
                <a:gd name="connsiteX11" fmla="*/ 49460 w 280278"/>
                <a:gd name="connsiteY11" fmla="*/ 478123 h 494609"/>
                <a:gd name="connsiteX12" fmla="*/ 16487 w 280278"/>
                <a:gd name="connsiteY12" fmla="*/ 445149 h 494609"/>
                <a:gd name="connsiteX13" fmla="*/ 16487 w 280278"/>
                <a:gd name="connsiteY13" fmla="*/ 395689 h 494609"/>
                <a:gd name="connsiteX14" fmla="*/ 263791 w 280278"/>
                <a:gd name="connsiteY14" fmla="*/ 395689 h 494609"/>
                <a:gd name="connsiteX15" fmla="*/ 263791 w 280278"/>
                <a:gd name="connsiteY15" fmla="*/ 379202 h 494609"/>
                <a:gd name="connsiteX16" fmla="*/ 16487 w 280278"/>
                <a:gd name="connsiteY16" fmla="*/ 379202 h 494609"/>
                <a:gd name="connsiteX17" fmla="*/ 16487 w 280278"/>
                <a:gd name="connsiteY17" fmla="*/ 74192 h 494609"/>
                <a:gd name="connsiteX18" fmla="*/ 263791 w 280278"/>
                <a:gd name="connsiteY18" fmla="*/ 74192 h 494609"/>
                <a:gd name="connsiteX19" fmla="*/ 263791 w 280278"/>
                <a:gd name="connsiteY19" fmla="*/ 57705 h 494609"/>
                <a:gd name="connsiteX20" fmla="*/ 16487 w 280278"/>
                <a:gd name="connsiteY20" fmla="*/ 57705 h 494609"/>
                <a:gd name="connsiteX21" fmla="*/ 16487 w 280278"/>
                <a:gd name="connsiteY21" fmla="*/ 49460 h 494609"/>
                <a:gd name="connsiteX22" fmla="*/ 49460 w 280278"/>
                <a:gd name="connsiteY22" fmla="*/ 16487 h 494609"/>
                <a:gd name="connsiteX23" fmla="*/ 230818 w 280278"/>
                <a:gd name="connsiteY23" fmla="*/ 16487 h 494609"/>
                <a:gd name="connsiteX24" fmla="*/ 263791 w 280278"/>
                <a:gd name="connsiteY24" fmla="*/ 49460 h 494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0278" h="494609">
                  <a:moveTo>
                    <a:pt x="230818" y="0"/>
                  </a:moveTo>
                  <a:lnTo>
                    <a:pt x="49460" y="0"/>
                  </a:lnTo>
                  <a:cubicBezTo>
                    <a:pt x="22155" y="26"/>
                    <a:pt x="26" y="22155"/>
                    <a:pt x="0" y="49460"/>
                  </a:cubicBezTo>
                  <a:lnTo>
                    <a:pt x="0" y="445149"/>
                  </a:lnTo>
                  <a:cubicBezTo>
                    <a:pt x="26" y="472454"/>
                    <a:pt x="22155" y="494583"/>
                    <a:pt x="49460" y="494609"/>
                  </a:cubicBezTo>
                  <a:lnTo>
                    <a:pt x="230818" y="494609"/>
                  </a:lnTo>
                  <a:cubicBezTo>
                    <a:pt x="258123" y="494583"/>
                    <a:pt x="280251" y="472454"/>
                    <a:pt x="280278" y="445149"/>
                  </a:cubicBezTo>
                  <a:lnTo>
                    <a:pt x="280278" y="49460"/>
                  </a:lnTo>
                  <a:cubicBezTo>
                    <a:pt x="280251" y="22155"/>
                    <a:pt x="258123" y="26"/>
                    <a:pt x="230818" y="0"/>
                  </a:cubicBezTo>
                  <a:close/>
                  <a:moveTo>
                    <a:pt x="263791" y="445149"/>
                  </a:moveTo>
                  <a:cubicBezTo>
                    <a:pt x="263791" y="463360"/>
                    <a:pt x="249029" y="478123"/>
                    <a:pt x="230818" y="478123"/>
                  </a:cubicBezTo>
                  <a:lnTo>
                    <a:pt x="49460" y="478123"/>
                  </a:lnTo>
                  <a:cubicBezTo>
                    <a:pt x="31249" y="478123"/>
                    <a:pt x="16487" y="463360"/>
                    <a:pt x="16487" y="445149"/>
                  </a:cubicBezTo>
                  <a:lnTo>
                    <a:pt x="16487" y="395689"/>
                  </a:lnTo>
                  <a:lnTo>
                    <a:pt x="263791" y="395689"/>
                  </a:lnTo>
                  <a:close/>
                  <a:moveTo>
                    <a:pt x="263791" y="379202"/>
                  </a:moveTo>
                  <a:lnTo>
                    <a:pt x="16487" y="379202"/>
                  </a:lnTo>
                  <a:lnTo>
                    <a:pt x="16487" y="74192"/>
                  </a:lnTo>
                  <a:lnTo>
                    <a:pt x="263791" y="74192"/>
                  </a:lnTo>
                  <a:close/>
                  <a:moveTo>
                    <a:pt x="263791" y="57705"/>
                  </a:moveTo>
                  <a:lnTo>
                    <a:pt x="16487" y="57705"/>
                  </a:lnTo>
                  <a:lnTo>
                    <a:pt x="16487" y="49460"/>
                  </a:lnTo>
                  <a:cubicBezTo>
                    <a:pt x="16487" y="31249"/>
                    <a:pt x="31249" y="16487"/>
                    <a:pt x="49460" y="16487"/>
                  </a:cubicBezTo>
                  <a:lnTo>
                    <a:pt x="230818" y="16487"/>
                  </a:lnTo>
                  <a:cubicBezTo>
                    <a:pt x="249029" y="16487"/>
                    <a:pt x="263791" y="31249"/>
                    <a:pt x="263791" y="4946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6DE399-AC18-4D5F-91F0-4739102B63C6}"/>
                </a:ext>
              </a:extLst>
            </p:cNvPr>
            <p:cNvSpPr/>
            <p:nvPr/>
          </p:nvSpPr>
          <p:spPr>
            <a:xfrm>
              <a:off x="6178251" y="2442212"/>
              <a:ext cx="49463" cy="49459"/>
            </a:xfrm>
            <a:custGeom>
              <a:avLst/>
              <a:gdLst>
                <a:gd name="connsiteX0" fmla="*/ 24731 w 49463"/>
                <a:gd name="connsiteY0" fmla="*/ 49460 h 49459"/>
                <a:gd name="connsiteX1" fmla="*/ 49464 w 49463"/>
                <a:gd name="connsiteY1" fmla="*/ 24729 h 49459"/>
                <a:gd name="connsiteX2" fmla="*/ 24731 w 49463"/>
                <a:gd name="connsiteY2" fmla="*/ 0 h 49459"/>
                <a:gd name="connsiteX3" fmla="*/ 0 w 49463"/>
                <a:gd name="connsiteY3" fmla="*/ 24729 h 49459"/>
                <a:gd name="connsiteX4" fmla="*/ 24731 w 49463"/>
                <a:gd name="connsiteY4" fmla="*/ 49460 h 49459"/>
                <a:gd name="connsiteX5" fmla="*/ 24731 w 49463"/>
                <a:gd name="connsiteY5" fmla="*/ 16486 h 49459"/>
                <a:gd name="connsiteX6" fmla="*/ 32977 w 49463"/>
                <a:gd name="connsiteY6" fmla="*/ 24729 h 49459"/>
                <a:gd name="connsiteX7" fmla="*/ 24731 w 49463"/>
                <a:gd name="connsiteY7" fmla="*/ 32974 h 49459"/>
                <a:gd name="connsiteX8" fmla="*/ 16490 w 49463"/>
                <a:gd name="connsiteY8" fmla="*/ 24729 h 49459"/>
                <a:gd name="connsiteX9" fmla="*/ 24731 w 49463"/>
                <a:gd name="connsiteY9" fmla="*/ 16486 h 4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463" h="49459">
                  <a:moveTo>
                    <a:pt x="24731" y="49460"/>
                  </a:moveTo>
                  <a:cubicBezTo>
                    <a:pt x="38392" y="49460"/>
                    <a:pt x="49464" y="38388"/>
                    <a:pt x="49464" y="24729"/>
                  </a:cubicBezTo>
                  <a:cubicBezTo>
                    <a:pt x="49464" y="11072"/>
                    <a:pt x="38392" y="0"/>
                    <a:pt x="24731" y="0"/>
                  </a:cubicBezTo>
                  <a:cubicBezTo>
                    <a:pt x="11076" y="0"/>
                    <a:pt x="0" y="11072"/>
                    <a:pt x="0" y="24729"/>
                  </a:cubicBezTo>
                  <a:cubicBezTo>
                    <a:pt x="0" y="38388"/>
                    <a:pt x="11076" y="49460"/>
                    <a:pt x="24731" y="49460"/>
                  </a:cubicBezTo>
                  <a:close/>
                  <a:moveTo>
                    <a:pt x="24731" y="16486"/>
                  </a:moveTo>
                  <a:cubicBezTo>
                    <a:pt x="29286" y="16486"/>
                    <a:pt x="32977" y="20178"/>
                    <a:pt x="32977" y="24729"/>
                  </a:cubicBezTo>
                  <a:cubicBezTo>
                    <a:pt x="32977" y="29282"/>
                    <a:pt x="29286" y="32974"/>
                    <a:pt x="24731" y="32974"/>
                  </a:cubicBezTo>
                  <a:cubicBezTo>
                    <a:pt x="20180" y="32974"/>
                    <a:pt x="16490" y="29282"/>
                    <a:pt x="16490" y="24729"/>
                  </a:cubicBezTo>
                  <a:cubicBezTo>
                    <a:pt x="16490" y="20178"/>
                    <a:pt x="20180" y="16486"/>
                    <a:pt x="24731" y="16486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38508F-9DDF-4A34-94A2-5AE957126710}"/>
                </a:ext>
              </a:extLst>
            </p:cNvPr>
            <p:cNvSpPr/>
            <p:nvPr/>
          </p:nvSpPr>
          <p:spPr>
            <a:xfrm>
              <a:off x="6181540" y="2277028"/>
              <a:ext cx="42982" cy="21696"/>
            </a:xfrm>
            <a:custGeom>
              <a:avLst/>
              <a:gdLst>
                <a:gd name="connsiteX0" fmla="*/ 2424 w 42982"/>
                <a:gd name="connsiteY0" fmla="*/ 7592 h 21696"/>
                <a:gd name="connsiteX1" fmla="*/ 2404 w 42982"/>
                <a:gd name="connsiteY1" fmla="*/ 19252 h 21696"/>
                <a:gd name="connsiteX2" fmla="*/ 14065 w 42982"/>
                <a:gd name="connsiteY2" fmla="*/ 19271 h 21696"/>
                <a:gd name="connsiteX3" fmla="*/ 28797 w 42982"/>
                <a:gd name="connsiteY3" fmla="*/ 19166 h 21696"/>
                <a:gd name="connsiteX4" fmla="*/ 40450 w 42982"/>
                <a:gd name="connsiteY4" fmla="*/ 19396 h 21696"/>
                <a:gd name="connsiteX5" fmla="*/ 40684 w 42982"/>
                <a:gd name="connsiteY5" fmla="*/ 7740 h 21696"/>
                <a:gd name="connsiteX6" fmla="*/ 40238 w 42982"/>
                <a:gd name="connsiteY6" fmla="*/ 7313 h 21696"/>
                <a:gd name="connsiteX7" fmla="*/ 2424 w 42982"/>
                <a:gd name="connsiteY7" fmla="*/ 7592 h 2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82" h="21696">
                  <a:moveTo>
                    <a:pt x="2424" y="7592"/>
                  </a:moveTo>
                  <a:cubicBezTo>
                    <a:pt x="-799" y="10807"/>
                    <a:pt x="-810" y="16027"/>
                    <a:pt x="2404" y="19252"/>
                  </a:cubicBezTo>
                  <a:cubicBezTo>
                    <a:pt x="5620" y="22479"/>
                    <a:pt x="10839" y="22486"/>
                    <a:pt x="14065" y="19271"/>
                  </a:cubicBezTo>
                  <a:cubicBezTo>
                    <a:pt x="18193" y="15392"/>
                    <a:pt x="24613" y="15347"/>
                    <a:pt x="28797" y="19166"/>
                  </a:cubicBezTo>
                  <a:cubicBezTo>
                    <a:pt x="31952" y="22449"/>
                    <a:pt x="37171" y="22551"/>
                    <a:pt x="40450" y="19396"/>
                  </a:cubicBezTo>
                  <a:cubicBezTo>
                    <a:pt x="43733" y="16241"/>
                    <a:pt x="43839" y="11022"/>
                    <a:pt x="40684" y="7740"/>
                  </a:cubicBezTo>
                  <a:cubicBezTo>
                    <a:pt x="40541" y="7592"/>
                    <a:pt x="40390" y="7449"/>
                    <a:pt x="40238" y="7313"/>
                  </a:cubicBezTo>
                  <a:cubicBezTo>
                    <a:pt x="29518" y="-2544"/>
                    <a:pt x="12997" y="-2423"/>
                    <a:pt x="2424" y="7592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A47A32-D920-41A5-B207-5B287A315788}"/>
                </a:ext>
              </a:extLst>
            </p:cNvPr>
            <p:cNvSpPr/>
            <p:nvPr/>
          </p:nvSpPr>
          <p:spPr>
            <a:xfrm>
              <a:off x="6154938" y="2239964"/>
              <a:ext cx="95644" cy="32948"/>
            </a:xfrm>
            <a:custGeom>
              <a:avLst/>
              <a:gdLst>
                <a:gd name="connsiteX0" fmla="*/ 48085 w 95644"/>
                <a:gd name="connsiteY0" fmla="*/ 1 h 32948"/>
                <a:gd name="connsiteX1" fmla="*/ 2407 w 95644"/>
                <a:gd name="connsiteY1" fmla="*/ 18880 h 32948"/>
                <a:gd name="connsiteX2" fmla="*/ 2422 w 95644"/>
                <a:gd name="connsiteY2" fmla="*/ 30540 h 32948"/>
                <a:gd name="connsiteX3" fmla="*/ 14082 w 95644"/>
                <a:gd name="connsiteY3" fmla="*/ 30528 h 32948"/>
                <a:gd name="connsiteX4" fmla="*/ 81587 w 95644"/>
                <a:gd name="connsiteY4" fmla="*/ 30034 h 32948"/>
                <a:gd name="connsiteX5" fmla="*/ 93243 w 95644"/>
                <a:gd name="connsiteY5" fmla="*/ 30004 h 32948"/>
                <a:gd name="connsiteX6" fmla="*/ 93217 w 95644"/>
                <a:gd name="connsiteY6" fmla="*/ 18347 h 32948"/>
                <a:gd name="connsiteX7" fmla="*/ 93085 w 95644"/>
                <a:gd name="connsiteY7" fmla="*/ 18219 h 32948"/>
                <a:gd name="connsiteX8" fmla="*/ 48085 w 95644"/>
                <a:gd name="connsiteY8" fmla="*/ 1 h 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44" h="32948">
                  <a:moveTo>
                    <a:pt x="48085" y="1"/>
                  </a:moveTo>
                  <a:cubicBezTo>
                    <a:pt x="30946" y="-68"/>
                    <a:pt x="14497" y="6732"/>
                    <a:pt x="2407" y="18880"/>
                  </a:cubicBezTo>
                  <a:cubicBezTo>
                    <a:pt x="-808" y="22102"/>
                    <a:pt x="-801" y="27325"/>
                    <a:pt x="2422" y="30540"/>
                  </a:cubicBezTo>
                  <a:cubicBezTo>
                    <a:pt x="5645" y="33755"/>
                    <a:pt x="10863" y="33751"/>
                    <a:pt x="14082" y="30528"/>
                  </a:cubicBezTo>
                  <a:cubicBezTo>
                    <a:pt x="32690" y="12000"/>
                    <a:pt x="62708" y="11781"/>
                    <a:pt x="81587" y="30034"/>
                  </a:cubicBezTo>
                  <a:cubicBezTo>
                    <a:pt x="84814" y="33246"/>
                    <a:pt x="90032" y="33230"/>
                    <a:pt x="93243" y="30004"/>
                  </a:cubicBezTo>
                  <a:cubicBezTo>
                    <a:pt x="96456" y="26777"/>
                    <a:pt x="96444" y="21559"/>
                    <a:pt x="93217" y="18347"/>
                  </a:cubicBezTo>
                  <a:cubicBezTo>
                    <a:pt x="93172" y="18302"/>
                    <a:pt x="93130" y="18260"/>
                    <a:pt x="93085" y="18219"/>
                  </a:cubicBezTo>
                  <a:cubicBezTo>
                    <a:pt x="81051" y="6486"/>
                    <a:pt x="64893" y="-56"/>
                    <a:pt x="48085" y="1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049DF27-A111-4158-81AE-CA21DFFA94A5}"/>
                </a:ext>
              </a:extLst>
            </p:cNvPr>
            <p:cNvSpPr/>
            <p:nvPr/>
          </p:nvSpPr>
          <p:spPr>
            <a:xfrm>
              <a:off x="6128768" y="2203149"/>
              <a:ext cx="148798" cy="43830"/>
            </a:xfrm>
            <a:custGeom>
              <a:avLst/>
              <a:gdLst>
                <a:gd name="connsiteX0" fmla="*/ 8268 w 148798"/>
                <a:gd name="connsiteY0" fmla="*/ 43517 h 43830"/>
                <a:gd name="connsiteX1" fmla="*/ 14037 w 148798"/>
                <a:gd name="connsiteY1" fmla="*/ 41136 h 43830"/>
                <a:gd name="connsiteX2" fmla="*/ 134391 w 148798"/>
                <a:gd name="connsiteY2" fmla="*/ 41060 h 43830"/>
                <a:gd name="connsiteX3" fmla="*/ 146029 w 148798"/>
                <a:gd name="connsiteY3" fmla="*/ 41751 h 43830"/>
                <a:gd name="connsiteX4" fmla="*/ 146720 w 148798"/>
                <a:gd name="connsiteY4" fmla="*/ 30113 h 43830"/>
                <a:gd name="connsiteX5" fmla="*/ 145935 w 148798"/>
                <a:gd name="connsiteY5" fmla="*/ 29339 h 43830"/>
                <a:gd name="connsiteX6" fmla="*/ 2445 w 148798"/>
                <a:gd name="connsiteY6" fmla="*/ 29415 h 43830"/>
                <a:gd name="connsiteX7" fmla="*/ 2381 w 148798"/>
                <a:gd name="connsiteY7" fmla="*/ 41072 h 43830"/>
                <a:gd name="connsiteX8" fmla="*/ 8219 w 148798"/>
                <a:gd name="connsiteY8" fmla="*/ 43517 h 4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98" h="43830">
                  <a:moveTo>
                    <a:pt x="8268" y="43517"/>
                  </a:moveTo>
                  <a:cubicBezTo>
                    <a:pt x="10430" y="43517"/>
                    <a:pt x="12505" y="42660"/>
                    <a:pt x="14037" y="41136"/>
                  </a:cubicBezTo>
                  <a:cubicBezTo>
                    <a:pt x="47410" y="8268"/>
                    <a:pt x="100977" y="8234"/>
                    <a:pt x="134391" y="41060"/>
                  </a:cubicBezTo>
                  <a:cubicBezTo>
                    <a:pt x="137414" y="44464"/>
                    <a:pt x="142626" y="44774"/>
                    <a:pt x="146029" y="41751"/>
                  </a:cubicBezTo>
                  <a:cubicBezTo>
                    <a:pt x="149433" y="38728"/>
                    <a:pt x="149742" y="33517"/>
                    <a:pt x="146720" y="30113"/>
                  </a:cubicBezTo>
                  <a:cubicBezTo>
                    <a:pt x="146474" y="29838"/>
                    <a:pt x="146211" y="29581"/>
                    <a:pt x="145935" y="29339"/>
                  </a:cubicBezTo>
                  <a:cubicBezTo>
                    <a:pt x="106105" y="-9807"/>
                    <a:pt x="42237" y="-9777"/>
                    <a:pt x="2445" y="29415"/>
                  </a:cubicBezTo>
                  <a:cubicBezTo>
                    <a:pt x="-789" y="32615"/>
                    <a:pt x="-819" y="37834"/>
                    <a:pt x="2381" y="41072"/>
                  </a:cubicBezTo>
                  <a:cubicBezTo>
                    <a:pt x="3924" y="42630"/>
                    <a:pt x="6022" y="43513"/>
                    <a:pt x="8219" y="43517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9E6F55-4FBD-46D7-BA04-EF4347BC5CF3}"/>
                </a:ext>
              </a:extLst>
            </p:cNvPr>
            <p:cNvSpPr/>
            <p:nvPr/>
          </p:nvSpPr>
          <p:spPr>
            <a:xfrm>
              <a:off x="6244201" y="2137202"/>
              <a:ext cx="16487" cy="16486"/>
            </a:xfrm>
            <a:custGeom>
              <a:avLst/>
              <a:gdLst>
                <a:gd name="connsiteX0" fmla="*/ 0 w 16487"/>
                <a:gd name="connsiteY0" fmla="*/ 0 h 16486"/>
                <a:gd name="connsiteX1" fmla="*/ 16487 w 16487"/>
                <a:gd name="connsiteY1" fmla="*/ 0 h 16486"/>
                <a:gd name="connsiteX2" fmla="*/ 16487 w 16487"/>
                <a:gd name="connsiteY2" fmla="*/ 16486 h 16486"/>
                <a:gd name="connsiteX3" fmla="*/ 0 w 16487"/>
                <a:gd name="connsiteY3" fmla="*/ 16486 h 1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7" h="16486">
                  <a:moveTo>
                    <a:pt x="0" y="0"/>
                  </a:moveTo>
                  <a:lnTo>
                    <a:pt x="16487" y="0"/>
                  </a:lnTo>
                  <a:lnTo>
                    <a:pt x="16487" y="16486"/>
                  </a:lnTo>
                  <a:lnTo>
                    <a:pt x="0" y="16486"/>
                  </a:ln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A7C813-EBE8-4F7C-982D-65C9C88C644D}"/>
                </a:ext>
              </a:extLst>
            </p:cNvPr>
            <p:cNvSpPr/>
            <p:nvPr/>
          </p:nvSpPr>
          <p:spPr>
            <a:xfrm>
              <a:off x="6268929" y="2128956"/>
              <a:ext cx="16486" cy="24732"/>
            </a:xfrm>
            <a:custGeom>
              <a:avLst/>
              <a:gdLst>
                <a:gd name="connsiteX0" fmla="*/ 0 w 16486"/>
                <a:gd name="connsiteY0" fmla="*/ 0 h 24732"/>
                <a:gd name="connsiteX1" fmla="*/ 16486 w 16486"/>
                <a:gd name="connsiteY1" fmla="*/ 0 h 24732"/>
                <a:gd name="connsiteX2" fmla="*/ 16486 w 16486"/>
                <a:gd name="connsiteY2" fmla="*/ 24732 h 24732"/>
                <a:gd name="connsiteX3" fmla="*/ 0 w 16486"/>
                <a:gd name="connsiteY3" fmla="*/ 24732 h 2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6" h="24732">
                  <a:moveTo>
                    <a:pt x="0" y="0"/>
                  </a:moveTo>
                  <a:lnTo>
                    <a:pt x="16486" y="0"/>
                  </a:lnTo>
                  <a:lnTo>
                    <a:pt x="16486" y="24732"/>
                  </a:lnTo>
                  <a:lnTo>
                    <a:pt x="0" y="24732"/>
                  </a:ln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0BC883-367F-4B21-986B-473B0E7553D5}"/>
                </a:ext>
              </a:extLst>
            </p:cNvPr>
            <p:cNvSpPr/>
            <p:nvPr/>
          </p:nvSpPr>
          <p:spPr>
            <a:xfrm>
              <a:off x="6293662" y="2120715"/>
              <a:ext cx="16486" cy="32973"/>
            </a:xfrm>
            <a:custGeom>
              <a:avLst/>
              <a:gdLst>
                <a:gd name="connsiteX0" fmla="*/ 0 w 16486"/>
                <a:gd name="connsiteY0" fmla="*/ 0 h 32973"/>
                <a:gd name="connsiteX1" fmla="*/ 16486 w 16486"/>
                <a:gd name="connsiteY1" fmla="*/ 0 h 32973"/>
                <a:gd name="connsiteX2" fmla="*/ 16486 w 16486"/>
                <a:gd name="connsiteY2" fmla="*/ 32973 h 32973"/>
                <a:gd name="connsiteX3" fmla="*/ 0 w 16486"/>
                <a:gd name="connsiteY3" fmla="*/ 32973 h 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6" h="32973">
                  <a:moveTo>
                    <a:pt x="0" y="0"/>
                  </a:moveTo>
                  <a:lnTo>
                    <a:pt x="16486" y="0"/>
                  </a:lnTo>
                  <a:lnTo>
                    <a:pt x="16486" y="32973"/>
                  </a:lnTo>
                  <a:lnTo>
                    <a:pt x="0" y="32973"/>
                  </a:ln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grpSp>
        <p:nvGrpSpPr>
          <p:cNvPr id="22" name="Graphic 10">
            <a:extLst>
              <a:ext uri="{FF2B5EF4-FFF2-40B4-BE49-F238E27FC236}">
                <a16:creationId xmlns:a16="http://schemas.microsoft.com/office/drawing/2014/main" id="{958ED0D0-2BFE-4583-B83B-F693E63093FC}"/>
              </a:ext>
            </a:extLst>
          </p:cNvPr>
          <p:cNvGrpSpPr/>
          <p:nvPr/>
        </p:nvGrpSpPr>
        <p:grpSpPr>
          <a:xfrm>
            <a:off x="4905784" y="3044009"/>
            <a:ext cx="471928" cy="471928"/>
            <a:chOff x="6074184" y="3310709"/>
            <a:chExt cx="471928" cy="471928"/>
          </a:xfrm>
          <a:solidFill>
            <a:schemeClr val="bg1"/>
          </a:solidFill>
        </p:grpSpPr>
        <p:grpSp>
          <p:nvGrpSpPr>
            <p:cNvPr id="23" name="Graphic 10">
              <a:extLst>
                <a:ext uri="{FF2B5EF4-FFF2-40B4-BE49-F238E27FC236}">
                  <a16:creationId xmlns:a16="http://schemas.microsoft.com/office/drawing/2014/main" id="{958ED0D0-2BFE-4583-B83B-F693E63093FC}"/>
                </a:ext>
              </a:extLst>
            </p:cNvPr>
            <p:cNvGrpSpPr/>
            <p:nvPr/>
          </p:nvGrpSpPr>
          <p:grpSpPr>
            <a:xfrm>
              <a:off x="6078285" y="3310707"/>
              <a:ext cx="463715" cy="471929"/>
              <a:chOff x="6078285" y="3310707"/>
              <a:chExt cx="463715" cy="471929"/>
            </a:xfrm>
            <a:grpFill/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8EAE3C7-9711-445B-A1D6-DE92212F134A}"/>
                  </a:ext>
                </a:extLst>
              </p:cNvPr>
              <p:cNvSpPr/>
              <p:nvPr/>
            </p:nvSpPr>
            <p:spPr>
              <a:xfrm>
                <a:off x="6078285" y="3310707"/>
                <a:ext cx="81487" cy="332735"/>
              </a:xfrm>
              <a:custGeom>
                <a:avLst/>
                <a:gdLst>
                  <a:gd name="connsiteX0" fmla="*/ 79142 w 81487"/>
                  <a:gd name="connsiteY0" fmla="*/ 13656 h 332735"/>
                  <a:gd name="connsiteX1" fmla="*/ 79142 w 81487"/>
                  <a:gd name="connsiteY1" fmla="*/ 2346 h 332735"/>
                  <a:gd name="connsiteX2" fmla="*/ 67832 w 81487"/>
                  <a:gd name="connsiteY2" fmla="*/ 2346 h 332735"/>
                  <a:gd name="connsiteX3" fmla="*/ 67832 w 81487"/>
                  <a:gd name="connsiteY3" fmla="*/ 330392 h 332735"/>
                  <a:gd name="connsiteX4" fmla="*/ 73487 w 81487"/>
                  <a:gd name="connsiteY4" fmla="*/ 332735 h 332735"/>
                  <a:gd name="connsiteX5" fmla="*/ 79142 w 81487"/>
                  <a:gd name="connsiteY5" fmla="*/ 330392 h 332735"/>
                  <a:gd name="connsiteX6" fmla="*/ 79142 w 81487"/>
                  <a:gd name="connsiteY6" fmla="*/ 319081 h 332735"/>
                  <a:gd name="connsiteX7" fmla="*/ 79142 w 81487"/>
                  <a:gd name="connsiteY7" fmla="*/ 13656 h 33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487" h="332735">
                    <a:moveTo>
                      <a:pt x="79142" y="13656"/>
                    </a:moveTo>
                    <a:cubicBezTo>
                      <a:pt x="82269" y="10528"/>
                      <a:pt x="82269" y="5473"/>
                      <a:pt x="79142" y="2346"/>
                    </a:cubicBezTo>
                    <a:cubicBezTo>
                      <a:pt x="76014" y="-782"/>
                      <a:pt x="70959" y="-782"/>
                      <a:pt x="67832" y="2346"/>
                    </a:cubicBezTo>
                    <a:cubicBezTo>
                      <a:pt x="-22611" y="92788"/>
                      <a:pt x="-22611" y="239949"/>
                      <a:pt x="67832" y="330392"/>
                    </a:cubicBezTo>
                    <a:cubicBezTo>
                      <a:pt x="69399" y="331951"/>
                      <a:pt x="71447" y="332735"/>
                      <a:pt x="73487" y="332735"/>
                    </a:cubicBezTo>
                    <a:cubicBezTo>
                      <a:pt x="75526" y="332735"/>
                      <a:pt x="77582" y="331951"/>
                      <a:pt x="79142" y="330392"/>
                    </a:cubicBezTo>
                    <a:cubicBezTo>
                      <a:pt x="82269" y="327264"/>
                      <a:pt x="82269" y="322209"/>
                      <a:pt x="79142" y="319081"/>
                    </a:cubicBezTo>
                    <a:cubicBezTo>
                      <a:pt x="-5061" y="234870"/>
                      <a:pt x="-5061" y="97859"/>
                      <a:pt x="79142" y="1365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860BBCA-291F-4DC1-9779-A6609D5DC749}"/>
                  </a:ext>
                </a:extLst>
              </p:cNvPr>
              <p:cNvSpPr/>
              <p:nvPr/>
            </p:nvSpPr>
            <p:spPr>
              <a:xfrm>
                <a:off x="6460507" y="3310707"/>
                <a:ext cx="81493" cy="332735"/>
              </a:xfrm>
              <a:custGeom>
                <a:avLst/>
                <a:gdLst>
                  <a:gd name="connsiteX0" fmla="*/ 13656 w 81493"/>
                  <a:gd name="connsiteY0" fmla="*/ 2346 h 332735"/>
                  <a:gd name="connsiteX1" fmla="*/ 2346 w 81493"/>
                  <a:gd name="connsiteY1" fmla="*/ 2346 h 332735"/>
                  <a:gd name="connsiteX2" fmla="*/ 2346 w 81493"/>
                  <a:gd name="connsiteY2" fmla="*/ 13656 h 332735"/>
                  <a:gd name="connsiteX3" fmla="*/ 65504 w 81493"/>
                  <a:gd name="connsiteY3" fmla="*/ 166369 h 332735"/>
                  <a:gd name="connsiteX4" fmla="*/ 2346 w 81493"/>
                  <a:gd name="connsiteY4" fmla="*/ 319081 h 332735"/>
                  <a:gd name="connsiteX5" fmla="*/ 2346 w 81493"/>
                  <a:gd name="connsiteY5" fmla="*/ 330392 h 332735"/>
                  <a:gd name="connsiteX6" fmla="*/ 8001 w 81493"/>
                  <a:gd name="connsiteY6" fmla="*/ 332735 h 332735"/>
                  <a:gd name="connsiteX7" fmla="*/ 13656 w 81493"/>
                  <a:gd name="connsiteY7" fmla="*/ 330392 h 332735"/>
                  <a:gd name="connsiteX8" fmla="*/ 81494 w 81493"/>
                  <a:gd name="connsiteY8" fmla="*/ 166369 h 332735"/>
                  <a:gd name="connsiteX9" fmla="*/ 13656 w 81493"/>
                  <a:gd name="connsiteY9" fmla="*/ 2346 h 33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493" h="332735">
                    <a:moveTo>
                      <a:pt x="13656" y="2346"/>
                    </a:moveTo>
                    <a:cubicBezTo>
                      <a:pt x="10528" y="-782"/>
                      <a:pt x="5473" y="-782"/>
                      <a:pt x="2346" y="2346"/>
                    </a:cubicBezTo>
                    <a:cubicBezTo>
                      <a:pt x="-782" y="5473"/>
                      <a:pt x="-782" y="10528"/>
                      <a:pt x="2346" y="13656"/>
                    </a:cubicBezTo>
                    <a:cubicBezTo>
                      <a:pt x="43075" y="54378"/>
                      <a:pt x="65504" y="108609"/>
                      <a:pt x="65504" y="166369"/>
                    </a:cubicBezTo>
                    <a:cubicBezTo>
                      <a:pt x="65504" y="224128"/>
                      <a:pt x="43075" y="278360"/>
                      <a:pt x="2346" y="319081"/>
                    </a:cubicBezTo>
                    <a:cubicBezTo>
                      <a:pt x="-782" y="322209"/>
                      <a:pt x="-782" y="327264"/>
                      <a:pt x="2346" y="330392"/>
                    </a:cubicBezTo>
                    <a:cubicBezTo>
                      <a:pt x="3905" y="331951"/>
                      <a:pt x="5953" y="332735"/>
                      <a:pt x="8001" y="332735"/>
                    </a:cubicBezTo>
                    <a:cubicBezTo>
                      <a:pt x="10048" y="332735"/>
                      <a:pt x="12096" y="331951"/>
                      <a:pt x="13656" y="330392"/>
                    </a:cubicBezTo>
                    <a:cubicBezTo>
                      <a:pt x="57409" y="286646"/>
                      <a:pt x="81494" y="228399"/>
                      <a:pt x="81494" y="166369"/>
                    </a:cubicBezTo>
                    <a:cubicBezTo>
                      <a:pt x="81494" y="104338"/>
                      <a:pt x="57409" y="46091"/>
                      <a:pt x="13656" y="234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2AFE3B5-4DDB-451B-B427-F849997A873A}"/>
                  </a:ext>
                </a:extLst>
              </p:cNvPr>
              <p:cNvSpPr/>
              <p:nvPr/>
            </p:nvSpPr>
            <p:spPr>
              <a:xfrm>
                <a:off x="6126264" y="3344637"/>
                <a:ext cx="67455" cy="264865"/>
              </a:xfrm>
              <a:custGeom>
                <a:avLst/>
                <a:gdLst>
                  <a:gd name="connsiteX0" fmla="*/ 65110 w 67455"/>
                  <a:gd name="connsiteY0" fmla="*/ 13656 h 264865"/>
                  <a:gd name="connsiteX1" fmla="*/ 65110 w 67455"/>
                  <a:gd name="connsiteY1" fmla="*/ 2346 h 264865"/>
                  <a:gd name="connsiteX2" fmla="*/ 53800 w 67455"/>
                  <a:gd name="connsiteY2" fmla="*/ 2346 h 264865"/>
                  <a:gd name="connsiteX3" fmla="*/ 53800 w 67455"/>
                  <a:gd name="connsiteY3" fmla="*/ 262522 h 264865"/>
                  <a:gd name="connsiteX4" fmla="*/ 59455 w 67455"/>
                  <a:gd name="connsiteY4" fmla="*/ 264866 h 264865"/>
                  <a:gd name="connsiteX5" fmla="*/ 65110 w 67455"/>
                  <a:gd name="connsiteY5" fmla="*/ 262522 h 264865"/>
                  <a:gd name="connsiteX6" fmla="*/ 65110 w 67455"/>
                  <a:gd name="connsiteY6" fmla="*/ 251212 h 264865"/>
                  <a:gd name="connsiteX7" fmla="*/ 65110 w 67455"/>
                  <a:gd name="connsiteY7" fmla="*/ 13656 h 26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455" h="264865">
                    <a:moveTo>
                      <a:pt x="65110" y="13656"/>
                    </a:moveTo>
                    <a:cubicBezTo>
                      <a:pt x="68238" y="10528"/>
                      <a:pt x="68238" y="5473"/>
                      <a:pt x="65110" y="2346"/>
                    </a:cubicBezTo>
                    <a:cubicBezTo>
                      <a:pt x="61983" y="-782"/>
                      <a:pt x="56927" y="-782"/>
                      <a:pt x="53800" y="2346"/>
                    </a:cubicBezTo>
                    <a:cubicBezTo>
                      <a:pt x="-17933" y="74079"/>
                      <a:pt x="-17933" y="190797"/>
                      <a:pt x="53800" y="262522"/>
                    </a:cubicBezTo>
                    <a:cubicBezTo>
                      <a:pt x="55360" y="264082"/>
                      <a:pt x="57407" y="264866"/>
                      <a:pt x="59455" y="264866"/>
                    </a:cubicBezTo>
                    <a:cubicBezTo>
                      <a:pt x="61503" y="264866"/>
                      <a:pt x="63550" y="264082"/>
                      <a:pt x="65110" y="262522"/>
                    </a:cubicBezTo>
                    <a:cubicBezTo>
                      <a:pt x="68238" y="259394"/>
                      <a:pt x="68238" y="254339"/>
                      <a:pt x="65110" y="251212"/>
                    </a:cubicBezTo>
                    <a:cubicBezTo>
                      <a:pt x="-384" y="185718"/>
                      <a:pt x="-384" y="79158"/>
                      <a:pt x="65110" y="1365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10A0F9D-597F-4875-B475-D994C726ACD4}"/>
                  </a:ext>
                </a:extLst>
              </p:cNvPr>
              <p:cNvSpPr/>
              <p:nvPr/>
            </p:nvSpPr>
            <p:spPr>
              <a:xfrm>
                <a:off x="6426576" y="3344637"/>
                <a:ext cx="67455" cy="264865"/>
              </a:xfrm>
              <a:custGeom>
                <a:avLst/>
                <a:gdLst>
                  <a:gd name="connsiteX0" fmla="*/ 13656 w 67455"/>
                  <a:gd name="connsiteY0" fmla="*/ 2346 h 264865"/>
                  <a:gd name="connsiteX1" fmla="*/ 2346 w 67455"/>
                  <a:gd name="connsiteY1" fmla="*/ 2346 h 264865"/>
                  <a:gd name="connsiteX2" fmla="*/ 2346 w 67455"/>
                  <a:gd name="connsiteY2" fmla="*/ 13656 h 264865"/>
                  <a:gd name="connsiteX3" fmla="*/ 2346 w 67455"/>
                  <a:gd name="connsiteY3" fmla="*/ 251212 h 264865"/>
                  <a:gd name="connsiteX4" fmla="*/ 2346 w 67455"/>
                  <a:gd name="connsiteY4" fmla="*/ 262522 h 264865"/>
                  <a:gd name="connsiteX5" fmla="*/ 8001 w 67455"/>
                  <a:gd name="connsiteY5" fmla="*/ 264866 h 264865"/>
                  <a:gd name="connsiteX6" fmla="*/ 13656 w 67455"/>
                  <a:gd name="connsiteY6" fmla="*/ 262522 h 264865"/>
                  <a:gd name="connsiteX7" fmla="*/ 13656 w 67455"/>
                  <a:gd name="connsiteY7" fmla="*/ 2346 h 264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455" h="264865">
                    <a:moveTo>
                      <a:pt x="13656" y="2346"/>
                    </a:moveTo>
                    <a:cubicBezTo>
                      <a:pt x="10528" y="-782"/>
                      <a:pt x="5473" y="-782"/>
                      <a:pt x="2346" y="2346"/>
                    </a:cubicBezTo>
                    <a:cubicBezTo>
                      <a:pt x="-782" y="5473"/>
                      <a:pt x="-782" y="10528"/>
                      <a:pt x="2346" y="13656"/>
                    </a:cubicBezTo>
                    <a:cubicBezTo>
                      <a:pt x="67840" y="79150"/>
                      <a:pt x="67840" y="185718"/>
                      <a:pt x="2346" y="251212"/>
                    </a:cubicBezTo>
                    <a:cubicBezTo>
                      <a:pt x="-782" y="254339"/>
                      <a:pt x="-782" y="259394"/>
                      <a:pt x="2346" y="262522"/>
                    </a:cubicBezTo>
                    <a:cubicBezTo>
                      <a:pt x="3905" y="264082"/>
                      <a:pt x="5953" y="264866"/>
                      <a:pt x="8001" y="264866"/>
                    </a:cubicBezTo>
                    <a:cubicBezTo>
                      <a:pt x="10048" y="264866"/>
                      <a:pt x="12096" y="264082"/>
                      <a:pt x="13656" y="262522"/>
                    </a:cubicBezTo>
                    <a:cubicBezTo>
                      <a:pt x="85389" y="190797"/>
                      <a:pt x="85389" y="74079"/>
                      <a:pt x="13656" y="234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7951286-A040-4317-8A7C-F2055B6227C4}"/>
                  </a:ext>
                </a:extLst>
              </p:cNvPr>
              <p:cNvSpPr/>
              <p:nvPr/>
            </p:nvSpPr>
            <p:spPr>
              <a:xfrm>
                <a:off x="6174224" y="3378576"/>
                <a:ext cx="53425" cy="196995"/>
              </a:xfrm>
              <a:custGeom>
                <a:avLst/>
                <a:gdLst>
                  <a:gd name="connsiteX0" fmla="*/ 51080 w 53425"/>
                  <a:gd name="connsiteY0" fmla="*/ 2346 h 196995"/>
                  <a:gd name="connsiteX1" fmla="*/ 39770 w 53425"/>
                  <a:gd name="connsiteY1" fmla="*/ 2346 h 196995"/>
                  <a:gd name="connsiteX2" fmla="*/ 0 w 53425"/>
                  <a:gd name="connsiteY2" fmla="*/ 98499 h 196995"/>
                  <a:gd name="connsiteX3" fmla="*/ 39770 w 53425"/>
                  <a:gd name="connsiteY3" fmla="*/ 194652 h 196995"/>
                  <a:gd name="connsiteX4" fmla="*/ 45425 w 53425"/>
                  <a:gd name="connsiteY4" fmla="*/ 196996 h 196995"/>
                  <a:gd name="connsiteX5" fmla="*/ 51080 w 53425"/>
                  <a:gd name="connsiteY5" fmla="*/ 194652 h 196995"/>
                  <a:gd name="connsiteX6" fmla="*/ 51080 w 53425"/>
                  <a:gd name="connsiteY6" fmla="*/ 183342 h 196995"/>
                  <a:gd name="connsiteX7" fmla="*/ 51080 w 53425"/>
                  <a:gd name="connsiteY7" fmla="*/ 13664 h 196995"/>
                  <a:gd name="connsiteX8" fmla="*/ 51080 w 53425"/>
                  <a:gd name="connsiteY8" fmla="*/ 2346 h 19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25" h="196995">
                    <a:moveTo>
                      <a:pt x="51080" y="2346"/>
                    </a:moveTo>
                    <a:cubicBezTo>
                      <a:pt x="47953" y="-782"/>
                      <a:pt x="42897" y="-782"/>
                      <a:pt x="39770" y="2346"/>
                    </a:cubicBezTo>
                    <a:cubicBezTo>
                      <a:pt x="14126" y="27990"/>
                      <a:pt x="0" y="62137"/>
                      <a:pt x="0" y="98499"/>
                    </a:cubicBezTo>
                    <a:cubicBezTo>
                      <a:pt x="0" y="134861"/>
                      <a:pt x="14126" y="169000"/>
                      <a:pt x="39770" y="194652"/>
                    </a:cubicBezTo>
                    <a:cubicBezTo>
                      <a:pt x="41330" y="196212"/>
                      <a:pt x="43377" y="196996"/>
                      <a:pt x="45425" y="196996"/>
                    </a:cubicBezTo>
                    <a:cubicBezTo>
                      <a:pt x="47473" y="196996"/>
                      <a:pt x="49520" y="196212"/>
                      <a:pt x="51080" y="194652"/>
                    </a:cubicBezTo>
                    <a:cubicBezTo>
                      <a:pt x="54208" y="191525"/>
                      <a:pt x="54208" y="186470"/>
                      <a:pt x="51080" y="183342"/>
                    </a:cubicBezTo>
                    <a:cubicBezTo>
                      <a:pt x="4295" y="136557"/>
                      <a:pt x="4295" y="60449"/>
                      <a:pt x="51080" y="13664"/>
                    </a:cubicBezTo>
                    <a:cubicBezTo>
                      <a:pt x="54200" y="10536"/>
                      <a:pt x="54200" y="5473"/>
                      <a:pt x="51080" y="234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C5D69DE-BC3B-4FDD-A9F4-7A8E1D80AEEE}"/>
                  </a:ext>
                </a:extLst>
              </p:cNvPr>
              <p:cNvSpPr/>
              <p:nvPr/>
            </p:nvSpPr>
            <p:spPr>
              <a:xfrm>
                <a:off x="6392645" y="3378576"/>
                <a:ext cx="53425" cy="196987"/>
              </a:xfrm>
              <a:custGeom>
                <a:avLst/>
                <a:gdLst>
                  <a:gd name="connsiteX0" fmla="*/ 13656 w 53425"/>
                  <a:gd name="connsiteY0" fmla="*/ 2346 h 196987"/>
                  <a:gd name="connsiteX1" fmla="*/ 2346 w 53425"/>
                  <a:gd name="connsiteY1" fmla="*/ 2346 h 196987"/>
                  <a:gd name="connsiteX2" fmla="*/ 2346 w 53425"/>
                  <a:gd name="connsiteY2" fmla="*/ 13656 h 196987"/>
                  <a:gd name="connsiteX3" fmla="*/ 2346 w 53425"/>
                  <a:gd name="connsiteY3" fmla="*/ 183334 h 196987"/>
                  <a:gd name="connsiteX4" fmla="*/ 2346 w 53425"/>
                  <a:gd name="connsiteY4" fmla="*/ 194644 h 196987"/>
                  <a:gd name="connsiteX5" fmla="*/ 8001 w 53425"/>
                  <a:gd name="connsiteY5" fmla="*/ 196988 h 196987"/>
                  <a:gd name="connsiteX6" fmla="*/ 13656 w 53425"/>
                  <a:gd name="connsiteY6" fmla="*/ 194644 h 196987"/>
                  <a:gd name="connsiteX7" fmla="*/ 53426 w 53425"/>
                  <a:gd name="connsiteY7" fmla="*/ 98491 h 196987"/>
                  <a:gd name="connsiteX8" fmla="*/ 13656 w 53425"/>
                  <a:gd name="connsiteY8" fmla="*/ 2346 h 19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425" h="196987">
                    <a:moveTo>
                      <a:pt x="13656" y="2346"/>
                    </a:moveTo>
                    <a:cubicBezTo>
                      <a:pt x="10528" y="-782"/>
                      <a:pt x="5473" y="-782"/>
                      <a:pt x="2346" y="2346"/>
                    </a:cubicBezTo>
                    <a:cubicBezTo>
                      <a:pt x="-782" y="5473"/>
                      <a:pt x="-782" y="10528"/>
                      <a:pt x="2346" y="13656"/>
                    </a:cubicBezTo>
                    <a:cubicBezTo>
                      <a:pt x="49131" y="60441"/>
                      <a:pt x="49131" y="136549"/>
                      <a:pt x="2346" y="183334"/>
                    </a:cubicBezTo>
                    <a:cubicBezTo>
                      <a:pt x="-782" y="186462"/>
                      <a:pt x="-782" y="191517"/>
                      <a:pt x="2346" y="194644"/>
                    </a:cubicBezTo>
                    <a:cubicBezTo>
                      <a:pt x="3905" y="196204"/>
                      <a:pt x="5953" y="196988"/>
                      <a:pt x="8001" y="196988"/>
                    </a:cubicBezTo>
                    <a:cubicBezTo>
                      <a:pt x="10048" y="196988"/>
                      <a:pt x="12096" y="196204"/>
                      <a:pt x="13656" y="194644"/>
                    </a:cubicBezTo>
                    <a:cubicBezTo>
                      <a:pt x="39300" y="169000"/>
                      <a:pt x="53426" y="134853"/>
                      <a:pt x="53426" y="98491"/>
                    </a:cubicBezTo>
                    <a:cubicBezTo>
                      <a:pt x="53426" y="62129"/>
                      <a:pt x="39300" y="27990"/>
                      <a:pt x="13656" y="2346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B4284BE-4E09-4771-BF8C-3F8D041DC744}"/>
                  </a:ext>
                </a:extLst>
              </p:cNvPr>
              <p:cNvSpPr/>
              <p:nvPr/>
            </p:nvSpPr>
            <p:spPr>
              <a:xfrm>
                <a:off x="6254148" y="3422691"/>
                <a:ext cx="111982" cy="359945"/>
              </a:xfrm>
              <a:custGeom>
                <a:avLst/>
                <a:gdLst>
                  <a:gd name="connsiteX0" fmla="*/ 55991 w 111982"/>
                  <a:gd name="connsiteY0" fmla="*/ 0 h 359945"/>
                  <a:gd name="connsiteX1" fmla="*/ 0 w 111982"/>
                  <a:gd name="connsiteY1" fmla="*/ 55991 h 359945"/>
                  <a:gd name="connsiteX2" fmla="*/ 47993 w 111982"/>
                  <a:gd name="connsiteY2" fmla="*/ 111343 h 359945"/>
                  <a:gd name="connsiteX3" fmla="*/ 47993 w 111982"/>
                  <a:gd name="connsiteY3" fmla="*/ 351946 h 359945"/>
                  <a:gd name="connsiteX4" fmla="*/ 55991 w 111982"/>
                  <a:gd name="connsiteY4" fmla="*/ 359945 h 359945"/>
                  <a:gd name="connsiteX5" fmla="*/ 63990 w 111982"/>
                  <a:gd name="connsiteY5" fmla="*/ 351946 h 359945"/>
                  <a:gd name="connsiteX6" fmla="*/ 63990 w 111982"/>
                  <a:gd name="connsiteY6" fmla="*/ 111343 h 359945"/>
                  <a:gd name="connsiteX7" fmla="*/ 111983 w 111982"/>
                  <a:gd name="connsiteY7" fmla="*/ 55991 h 359945"/>
                  <a:gd name="connsiteX8" fmla="*/ 55991 w 111982"/>
                  <a:gd name="connsiteY8" fmla="*/ 0 h 359945"/>
                  <a:gd name="connsiteX9" fmla="*/ 55991 w 111982"/>
                  <a:gd name="connsiteY9" fmla="*/ 95985 h 359945"/>
                  <a:gd name="connsiteX10" fmla="*/ 15998 w 111982"/>
                  <a:gd name="connsiteY10" fmla="*/ 55991 h 359945"/>
                  <a:gd name="connsiteX11" fmla="*/ 55991 w 111982"/>
                  <a:gd name="connsiteY11" fmla="*/ 15998 h 359945"/>
                  <a:gd name="connsiteX12" fmla="*/ 95985 w 111982"/>
                  <a:gd name="connsiteY12" fmla="*/ 55991 h 359945"/>
                  <a:gd name="connsiteX13" fmla="*/ 55991 w 111982"/>
                  <a:gd name="connsiteY13" fmla="*/ 95985 h 359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1982" h="359945">
                    <a:moveTo>
                      <a:pt x="55991" y="0"/>
                    </a:moveTo>
                    <a:cubicBezTo>
                      <a:pt x="25124" y="0"/>
                      <a:pt x="0" y="25124"/>
                      <a:pt x="0" y="55991"/>
                    </a:cubicBezTo>
                    <a:cubicBezTo>
                      <a:pt x="0" y="84139"/>
                      <a:pt x="20909" y="107440"/>
                      <a:pt x="47993" y="111343"/>
                    </a:cubicBezTo>
                    <a:lnTo>
                      <a:pt x="47993" y="351946"/>
                    </a:lnTo>
                    <a:cubicBezTo>
                      <a:pt x="47993" y="356370"/>
                      <a:pt x="51568" y="359945"/>
                      <a:pt x="55991" y="359945"/>
                    </a:cubicBezTo>
                    <a:cubicBezTo>
                      <a:pt x="60415" y="359945"/>
                      <a:pt x="63990" y="356370"/>
                      <a:pt x="63990" y="351946"/>
                    </a:cubicBezTo>
                    <a:lnTo>
                      <a:pt x="63990" y="111343"/>
                    </a:lnTo>
                    <a:cubicBezTo>
                      <a:pt x="91074" y="107440"/>
                      <a:pt x="111983" y="84139"/>
                      <a:pt x="111983" y="55991"/>
                    </a:cubicBezTo>
                    <a:cubicBezTo>
                      <a:pt x="111983" y="25124"/>
                      <a:pt x="86867" y="0"/>
                      <a:pt x="55991" y="0"/>
                    </a:cubicBezTo>
                    <a:close/>
                    <a:moveTo>
                      <a:pt x="55991" y="95985"/>
                    </a:moveTo>
                    <a:cubicBezTo>
                      <a:pt x="33939" y="95985"/>
                      <a:pt x="15998" y="78044"/>
                      <a:pt x="15998" y="55991"/>
                    </a:cubicBezTo>
                    <a:cubicBezTo>
                      <a:pt x="15998" y="33939"/>
                      <a:pt x="33939" y="15998"/>
                      <a:pt x="55991" y="15998"/>
                    </a:cubicBezTo>
                    <a:cubicBezTo>
                      <a:pt x="78044" y="15998"/>
                      <a:pt x="95985" y="33939"/>
                      <a:pt x="95985" y="55991"/>
                    </a:cubicBezTo>
                    <a:cubicBezTo>
                      <a:pt x="95985" y="78044"/>
                      <a:pt x="78044" y="95985"/>
                      <a:pt x="55991" y="95985"/>
                    </a:cubicBezTo>
                    <a:close/>
                  </a:path>
                </a:pathLst>
              </a:custGeom>
              <a:grpFill/>
              <a:ln w="79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</p:grpSp>
      </p:grpSp>
      <p:grpSp>
        <p:nvGrpSpPr>
          <p:cNvPr id="31" name="Graphic 11">
            <a:extLst>
              <a:ext uri="{FF2B5EF4-FFF2-40B4-BE49-F238E27FC236}">
                <a16:creationId xmlns:a16="http://schemas.microsoft.com/office/drawing/2014/main" id="{A693C41C-F745-4BC8-8055-E3E4FD172CC5}"/>
              </a:ext>
            </a:extLst>
          </p:cNvPr>
          <p:cNvGrpSpPr/>
          <p:nvPr/>
        </p:nvGrpSpPr>
        <p:grpSpPr>
          <a:xfrm>
            <a:off x="4957135" y="4810343"/>
            <a:ext cx="420094" cy="420094"/>
            <a:chOff x="6125535" y="4657943"/>
            <a:chExt cx="420094" cy="420094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90F23D-72F2-4004-A2FF-00FD2F5AB0DD}"/>
                </a:ext>
              </a:extLst>
            </p:cNvPr>
            <p:cNvSpPr/>
            <p:nvPr/>
          </p:nvSpPr>
          <p:spPr>
            <a:xfrm>
              <a:off x="6230994" y="4763402"/>
              <a:ext cx="209175" cy="209175"/>
            </a:xfrm>
            <a:custGeom>
              <a:avLst/>
              <a:gdLst>
                <a:gd name="connsiteX0" fmla="*/ 163911 w 209175"/>
                <a:gd name="connsiteY0" fmla="*/ 0 h 209175"/>
                <a:gd name="connsiteX1" fmla="*/ 45265 w 209175"/>
                <a:gd name="connsiteY1" fmla="*/ 0 h 209175"/>
                <a:gd name="connsiteX2" fmla="*/ 0 w 209175"/>
                <a:gd name="connsiteY2" fmla="*/ 45265 h 209175"/>
                <a:gd name="connsiteX3" fmla="*/ 0 w 209175"/>
                <a:gd name="connsiteY3" fmla="*/ 163911 h 209175"/>
                <a:gd name="connsiteX4" fmla="*/ 45265 w 209175"/>
                <a:gd name="connsiteY4" fmla="*/ 209176 h 209175"/>
                <a:gd name="connsiteX5" fmla="*/ 163911 w 209175"/>
                <a:gd name="connsiteY5" fmla="*/ 209176 h 209175"/>
                <a:gd name="connsiteX6" fmla="*/ 209176 w 209175"/>
                <a:gd name="connsiteY6" fmla="*/ 163911 h 209175"/>
                <a:gd name="connsiteX7" fmla="*/ 209176 w 209175"/>
                <a:gd name="connsiteY7" fmla="*/ 45265 h 209175"/>
                <a:gd name="connsiteX8" fmla="*/ 163911 w 209175"/>
                <a:gd name="connsiteY8" fmla="*/ 0 h 209175"/>
                <a:gd name="connsiteX9" fmla="*/ 184561 w 209175"/>
                <a:gd name="connsiteY9" fmla="*/ 163911 h 209175"/>
                <a:gd name="connsiteX10" fmla="*/ 163911 w 209175"/>
                <a:gd name="connsiteY10" fmla="*/ 184561 h 209175"/>
                <a:gd name="connsiteX11" fmla="*/ 45265 w 209175"/>
                <a:gd name="connsiteY11" fmla="*/ 184561 h 209175"/>
                <a:gd name="connsiteX12" fmla="*/ 24615 w 209175"/>
                <a:gd name="connsiteY12" fmla="*/ 163911 h 209175"/>
                <a:gd name="connsiteX13" fmla="*/ 24615 w 209175"/>
                <a:gd name="connsiteY13" fmla="*/ 45265 h 209175"/>
                <a:gd name="connsiteX14" fmla="*/ 45265 w 209175"/>
                <a:gd name="connsiteY14" fmla="*/ 24615 h 209175"/>
                <a:gd name="connsiteX15" fmla="*/ 163911 w 209175"/>
                <a:gd name="connsiteY15" fmla="*/ 24615 h 209175"/>
                <a:gd name="connsiteX16" fmla="*/ 184561 w 209175"/>
                <a:gd name="connsiteY16" fmla="*/ 45265 h 20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175" h="209175">
                  <a:moveTo>
                    <a:pt x="163911" y="0"/>
                  </a:moveTo>
                  <a:lnTo>
                    <a:pt x="45265" y="0"/>
                  </a:lnTo>
                  <a:cubicBezTo>
                    <a:pt x="20307" y="0"/>
                    <a:pt x="0" y="20307"/>
                    <a:pt x="0" y="45265"/>
                  </a:cubicBezTo>
                  <a:lnTo>
                    <a:pt x="0" y="163911"/>
                  </a:lnTo>
                  <a:cubicBezTo>
                    <a:pt x="0" y="188868"/>
                    <a:pt x="20307" y="209176"/>
                    <a:pt x="45265" y="209176"/>
                  </a:cubicBezTo>
                  <a:lnTo>
                    <a:pt x="163911" y="209176"/>
                  </a:lnTo>
                  <a:cubicBezTo>
                    <a:pt x="188872" y="209176"/>
                    <a:pt x="209176" y="188868"/>
                    <a:pt x="209176" y="163911"/>
                  </a:cubicBezTo>
                  <a:lnTo>
                    <a:pt x="209176" y="45265"/>
                  </a:lnTo>
                  <a:cubicBezTo>
                    <a:pt x="209176" y="20307"/>
                    <a:pt x="188872" y="0"/>
                    <a:pt x="163911" y="0"/>
                  </a:cubicBezTo>
                  <a:close/>
                  <a:moveTo>
                    <a:pt x="184561" y="163911"/>
                  </a:moveTo>
                  <a:cubicBezTo>
                    <a:pt x="184561" y="175295"/>
                    <a:pt x="175298" y="184561"/>
                    <a:pt x="163911" y="184561"/>
                  </a:cubicBezTo>
                  <a:lnTo>
                    <a:pt x="45265" y="184561"/>
                  </a:lnTo>
                  <a:cubicBezTo>
                    <a:pt x="33881" y="184561"/>
                    <a:pt x="24615" y="175295"/>
                    <a:pt x="24615" y="163911"/>
                  </a:cubicBezTo>
                  <a:lnTo>
                    <a:pt x="24615" y="45265"/>
                  </a:lnTo>
                  <a:cubicBezTo>
                    <a:pt x="24615" y="33881"/>
                    <a:pt x="33881" y="24615"/>
                    <a:pt x="45265" y="24615"/>
                  </a:cubicBezTo>
                  <a:lnTo>
                    <a:pt x="163911" y="24615"/>
                  </a:lnTo>
                  <a:cubicBezTo>
                    <a:pt x="175298" y="24615"/>
                    <a:pt x="184561" y="33881"/>
                    <a:pt x="184561" y="45265"/>
                  </a:cubicBezTo>
                  <a:close/>
                </a:path>
              </a:pathLst>
            </a:custGeom>
            <a:grpFill/>
            <a:ln w="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A153CD-A546-4C00-85DF-EC771C5AE4A7}"/>
                </a:ext>
              </a:extLst>
            </p:cNvPr>
            <p:cNvSpPr/>
            <p:nvPr/>
          </p:nvSpPr>
          <p:spPr>
            <a:xfrm>
              <a:off x="6125535" y="4657943"/>
              <a:ext cx="420094" cy="420094"/>
            </a:xfrm>
            <a:custGeom>
              <a:avLst/>
              <a:gdLst>
                <a:gd name="connsiteX0" fmla="*/ 407787 w 420094"/>
                <a:gd name="connsiteY0" fmla="*/ 166330 h 420094"/>
                <a:gd name="connsiteX1" fmla="*/ 420094 w 420094"/>
                <a:gd name="connsiteY1" fmla="*/ 154023 h 420094"/>
                <a:gd name="connsiteX2" fmla="*/ 407787 w 420094"/>
                <a:gd name="connsiteY2" fmla="*/ 141715 h 420094"/>
                <a:gd name="connsiteX3" fmla="*/ 367364 w 420094"/>
                <a:gd name="connsiteY3" fmla="*/ 141715 h 420094"/>
                <a:gd name="connsiteX4" fmla="*/ 367364 w 420094"/>
                <a:gd name="connsiteY4" fmla="*/ 110303 h 420094"/>
                <a:gd name="connsiteX5" fmla="*/ 407787 w 420094"/>
                <a:gd name="connsiteY5" fmla="*/ 110303 h 420094"/>
                <a:gd name="connsiteX6" fmla="*/ 420094 w 420094"/>
                <a:gd name="connsiteY6" fmla="*/ 97995 h 420094"/>
                <a:gd name="connsiteX7" fmla="*/ 407787 w 420094"/>
                <a:gd name="connsiteY7" fmla="*/ 85688 h 420094"/>
                <a:gd name="connsiteX8" fmla="*/ 365650 w 420094"/>
                <a:gd name="connsiteY8" fmla="*/ 85688 h 420094"/>
                <a:gd name="connsiteX9" fmla="*/ 334410 w 420094"/>
                <a:gd name="connsiteY9" fmla="*/ 54444 h 420094"/>
                <a:gd name="connsiteX10" fmla="*/ 334410 w 420094"/>
                <a:gd name="connsiteY10" fmla="*/ 12307 h 420094"/>
                <a:gd name="connsiteX11" fmla="*/ 322102 w 420094"/>
                <a:gd name="connsiteY11" fmla="*/ 0 h 420094"/>
                <a:gd name="connsiteX12" fmla="*/ 309795 w 420094"/>
                <a:gd name="connsiteY12" fmla="*/ 12307 h 420094"/>
                <a:gd name="connsiteX13" fmla="*/ 309795 w 420094"/>
                <a:gd name="connsiteY13" fmla="*/ 52730 h 420094"/>
                <a:gd name="connsiteX14" fmla="*/ 278382 w 420094"/>
                <a:gd name="connsiteY14" fmla="*/ 52730 h 420094"/>
                <a:gd name="connsiteX15" fmla="*/ 278382 w 420094"/>
                <a:gd name="connsiteY15" fmla="*/ 12307 h 420094"/>
                <a:gd name="connsiteX16" fmla="*/ 266075 w 420094"/>
                <a:gd name="connsiteY16" fmla="*/ 0 h 420094"/>
                <a:gd name="connsiteX17" fmla="*/ 253767 w 420094"/>
                <a:gd name="connsiteY17" fmla="*/ 12307 h 420094"/>
                <a:gd name="connsiteX18" fmla="*/ 253767 w 420094"/>
                <a:gd name="connsiteY18" fmla="*/ 52730 h 420094"/>
                <a:gd name="connsiteX19" fmla="*/ 222358 w 420094"/>
                <a:gd name="connsiteY19" fmla="*/ 52730 h 420094"/>
                <a:gd name="connsiteX20" fmla="*/ 222358 w 420094"/>
                <a:gd name="connsiteY20" fmla="*/ 12307 h 420094"/>
                <a:gd name="connsiteX21" fmla="*/ 210050 w 420094"/>
                <a:gd name="connsiteY21" fmla="*/ 0 h 420094"/>
                <a:gd name="connsiteX22" fmla="*/ 197743 w 420094"/>
                <a:gd name="connsiteY22" fmla="*/ 12307 h 420094"/>
                <a:gd name="connsiteX23" fmla="*/ 197743 w 420094"/>
                <a:gd name="connsiteY23" fmla="*/ 52730 h 420094"/>
                <a:gd name="connsiteX24" fmla="*/ 166330 w 420094"/>
                <a:gd name="connsiteY24" fmla="*/ 52730 h 420094"/>
                <a:gd name="connsiteX25" fmla="*/ 166330 w 420094"/>
                <a:gd name="connsiteY25" fmla="*/ 12307 h 420094"/>
                <a:gd name="connsiteX26" fmla="*/ 154023 w 420094"/>
                <a:gd name="connsiteY26" fmla="*/ 0 h 420094"/>
                <a:gd name="connsiteX27" fmla="*/ 141715 w 420094"/>
                <a:gd name="connsiteY27" fmla="*/ 12307 h 420094"/>
                <a:gd name="connsiteX28" fmla="*/ 141715 w 420094"/>
                <a:gd name="connsiteY28" fmla="*/ 52730 h 420094"/>
                <a:gd name="connsiteX29" fmla="*/ 110303 w 420094"/>
                <a:gd name="connsiteY29" fmla="*/ 52730 h 420094"/>
                <a:gd name="connsiteX30" fmla="*/ 110303 w 420094"/>
                <a:gd name="connsiteY30" fmla="*/ 12307 h 420094"/>
                <a:gd name="connsiteX31" fmla="*/ 97995 w 420094"/>
                <a:gd name="connsiteY31" fmla="*/ 0 h 420094"/>
                <a:gd name="connsiteX32" fmla="*/ 85688 w 420094"/>
                <a:gd name="connsiteY32" fmla="*/ 12307 h 420094"/>
                <a:gd name="connsiteX33" fmla="*/ 85688 w 420094"/>
                <a:gd name="connsiteY33" fmla="*/ 54444 h 420094"/>
                <a:gd name="connsiteX34" fmla="*/ 54448 w 420094"/>
                <a:gd name="connsiteY34" fmla="*/ 85688 h 420094"/>
                <a:gd name="connsiteX35" fmla="*/ 12307 w 420094"/>
                <a:gd name="connsiteY35" fmla="*/ 85688 h 420094"/>
                <a:gd name="connsiteX36" fmla="*/ 0 w 420094"/>
                <a:gd name="connsiteY36" fmla="*/ 97995 h 420094"/>
                <a:gd name="connsiteX37" fmla="*/ 12307 w 420094"/>
                <a:gd name="connsiteY37" fmla="*/ 110303 h 420094"/>
                <a:gd name="connsiteX38" fmla="*/ 52733 w 420094"/>
                <a:gd name="connsiteY38" fmla="*/ 110303 h 420094"/>
                <a:gd name="connsiteX39" fmla="*/ 52733 w 420094"/>
                <a:gd name="connsiteY39" fmla="*/ 141712 h 420094"/>
                <a:gd name="connsiteX40" fmla="*/ 12307 w 420094"/>
                <a:gd name="connsiteY40" fmla="*/ 141712 h 420094"/>
                <a:gd name="connsiteX41" fmla="*/ 0 w 420094"/>
                <a:gd name="connsiteY41" fmla="*/ 154019 h 420094"/>
                <a:gd name="connsiteX42" fmla="*/ 12307 w 420094"/>
                <a:gd name="connsiteY42" fmla="*/ 166327 h 420094"/>
                <a:gd name="connsiteX43" fmla="*/ 52733 w 420094"/>
                <a:gd name="connsiteY43" fmla="*/ 166327 h 420094"/>
                <a:gd name="connsiteX44" fmla="*/ 52733 w 420094"/>
                <a:gd name="connsiteY44" fmla="*/ 197740 h 420094"/>
                <a:gd name="connsiteX45" fmla="*/ 12307 w 420094"/>
                <a:gd name="connsiteY45" fmla="*/ 197740 h 420094"/>
                <a:gd name="connsiteX46" fmla="*/ 0 w 420094"/>
                <a:gd name="connsiteY46" fmla="*/ 210047 h 420094"/>
                <a:gd name="connsiteX47" fmla="*/ 12307 w 420094"/>
                <a:gd name="connsiteY47" fmla="*/ 222354 h 420094"/>
                <a:gd name="connsiteX48" fmla="*/ 52733 w 420094"/>
                <a:gd name="connsiteY48" fmla="*/ 222354 h 420094"/>
                <a:gd name="connsiteX49" fmla="*/ 52733 w 420094"/>
                <a:gd name="connsiteY49" fmla="*/ 253764 h 420094"/>
                <a:gd name="connsiteX50" fmla="*/ 12307 w 420094"/>
                <a:gd name="connsiteY50" fmla="*/ 253764 h 420094"/>
                <a:gd name="connsiteX51" fmla="*/ 0 w 420094"/>
                <a:gd name="connsiteY51" fmla="*/ 266071 h 420094"/>
                <a:gd name="connsiteX52" fmla="*/ 12307 w 420094"/>
                <a:gd name="connsiteY52" fmla="*/ 278379 h 420094"/>
                <a:gd name="connsiteX53" fmla="*/ 52733 w 420094"/>
                <a:gd name="connsiteY53" fmla="*/ 278379 h 420094"/>
                <a:gd name="connsiteX54" fmla="*/ 52733 w 420094"/>
                <a:gd name="connsiteY54" fmla="*/ 309791 h 420094"/>
                <a:gd name="connsiteX55" fmla="*/ 12307 w 420094"/>
                <a:gd name="connsiteY55" fmla="*/ 309791 h 420094"/>
                <a:gd name="connsiteX56" fmla="*/ 0 w 420094"/>
                <a:gd name="connsiteY56" fmla="*/ 322099 h 420094"/>
                <a:gd name="connsiteX57" fmla="*/ 12307 w 420094"/>
                <a:gd name="connsiteY57" fmla="*/ 334406 h 420094"/>
                <a:gd name="connsiteX58" fmla="*/ 54444 w 420094"/>
                <a:gd name="connsiteY58" fmla="*/ 334406 h 420094"/>
                <a:gd name="connsiteX59" fmla="*/ 85688 w 420094"/>
                <a:gd name="connsiteY59" fmla="*/ 365650 h 420094"/>
                <a:gd name="connsiteX60" fmla="*/ 85688 w 420094"/>
                <a:gd name="connsiteY60" fmla="*/ 407787 h 420094"/>
                <a:gd name="connsiteX61" fmla="*/ 97995 w 420094"/>
                <a:gd name="connsiteY61" fmla="*/ 420094 h 420094"/>
                <a:gd name="connsiteX62" fmla="*/ 110303 w 420094"/>
                <a:gd name="connsiteY62" fmla="*/ 407787 h 420094"/>
                <a:gd name="connsiteX63" fmla="*/ 110303 w 420094"/>
                <a:gd name="connsiteY63" fmla="*/ 367364 h 420094"/>
                <a:gd name="connsiteX64" fmla="*/ 141715 w 420094"/>
                <a:gd name="connsiteY64" fmla="*/ 367364 h 420094"/>
                <a:gd name="connsiteX65" fmla="*/ 141715 w 420094"/>
                <a:gd name="connsiteY65" fmla="*/ 407787 h 420094"/>
                <a:gd name="connsiteX66" fmla="*/ 154023 w 420094"/>
                <a:gd name="connsiteY66" fmla="*/ 420094 h 420094"/>
                <a:gd name="connsiteX67" fmla="*/ 166330 w 420094"/>
                <a:gd name="connsiteY67" fmla="*/ 407787 h 420094"/>
                <a:gd name="connsiteX68" fmla="*/ 166330 w 420094"/>
                <a:gd name="connsiteY68" fmla="*/ 367364 h 420094"/>
                <a:gd name="connsiteX69" fmla="*/ 197740 w 420094"/>
                <a:gd name="connsiteY69" fmla="*/ 367364 h 420094"/>
                <a:gd name="connsiteX70" fmla="*/ 197740 w 420094"/>
                <a:gd name="connsiteY70" fmla="*/ 407787 h 420094"/>
                <a:gd name="connsiteX71" fmla="*/ 210047 w 420094"/>
                <a:gd name="connsiteY71" fmla="*/ 420094 h 420094"/>
                <a:gd name="connsiteX72" fmla="*/ 222354 w 420094"/>
                <a:gd name="connsiteY72" fmla="*/ 407787 h 420094"/>
                <a:gd name="connsiteX73" fmla="*/ 222354 w 420094"/>
                <a:gd name="connsiteY73" fmla="*/ 367364 h 420094"/>
                <a:gd name="connsiteX74" fmla="*/ 253767 w 420094"/>
                <a:gd name="connsiteY74" fmla="*/ 367364 h 420094"/>
                <a:gd name="connsiteX75" fmla="*/ 253767 w 420094"/>
                <a:gd name="connsiteY75" fmla="*/ 407787 h 420094"/>
                <a:gd name="connsiteX76" fmla="*/ 266075 w 420094"/>
                <a:gd name="connsiteY76" fmla="*/ 420094 h 420094"/>
                <a:gd name="connsiteX77" fmla="*/ 278382 w 420094"/>
                <a:gd name="connsiteY77" fmla="*/ 407787 h 420094"/>
                <a:gd name="connsiteX78" fmla="*/ 278382 w 420094"/>
                <a:gd name="connsiteY78" fmla="*/ 367364 h 420094"/>
                <a:gd name="connsiteX79" fmla="*/ 309791 w 420094"/>
                <a:gd name="connsiteY79" fmla="*/ 367364 h 420094"/>
                <a:gd name="connsiteX80" fmla="*/ 309791 w 420094"/>
                <a:gd name="connsiteY80" fmla="*/ 407787 h 420094"/>
                <a:gd name="connsiteX81" fmla="*/ 322099 w 420094"/>
                <a:gd name="connsiteY81" fmla="*/ 420094 h 420094"/>
                <a:gd name="connsiteX82" fmla="*/ 334406 w 420094"/>
                <a:gd name="connsiteY82" fmla="*/ 407787 h 420094"/>
                <a:gd name="connsiteX83" fmla="*/ 334406 w 420094"/>
                <a:gd name="connsiteY83" fmla="*/ 365650 h 420094"/>
                <a:gd name="connsiteX84" fmla="*/ 365650 w 420094"/>
                <a:gd name="connsiteY84" fmla="*/ 334406 h 420094"/>
                <a:gd name="connsiteX85" fmla="*/ 407787 w 420094"/>
                <a:gd name="connsiteY85" fmla="*/ 334406 h 420094"/>
                <a:gd name="connsiteX86" fmla="*/ 420094 w 420094"/>
                <a:gd name="connsiteY86" fmla="*/ 322099 h 420094"/>
                <a:gd name="connsiteX87" fmla="*/ 407787 w 420094"/>
                <a:gd name="connsiteY87" fmla="*/ 309791 h 420094"/>
                <a:gd name="connsiteX88" fmla="*/ 367364 w 420094"/>
                <a:gd name="connsiteY88" fmla="*/ 309791 h 420094"/>
                <a:gd name="connsiteX89" fmla="*/ 367364 w 420094"/>
                <a:gd name="connsiteY89" fmla="*/ 278382 h 420094"/>
                <a:gd name="connsiteX90" fmla="*/ 407787 w 420094"/>
                <a:gd name="connsiteY90" fmla="*/ 278382 h 420094"/>
                <a:gd name="connsiteX91" fmla="*/ 420094 w 420094"/>
                <a:gd name="connsiteY91" fmla="*/ 266075 h 420094"/>
                <a:gd name="connsiteX92" fmla="*/ 407787 w 420094"/>
                <a:gd name="connsiteY92" fmla="*/ 253767 h 420094"/>
                <a:gd name="connsiteX93" fmla="*/ 367364 w 420094"/>
                <a:gd name="connsiteY93" fmla="*/ 253767 h 420094"/>
                <a:gd name="connsiteX94" fmla="*/ 367364 w 420094"/>
                <a:gd name="connsiteY94" fmla="*/ 222354 h 420094"/>
                <a:gd name="connsiteX95" fmla="*/ 407787 w 420094"/>
                <a:gd name="connsiteY95" fmla="*/ 222354 h 420094"/>
                <a:gd name="connsiteX96" fmla="*/ 420094 w 420094"/>
                <a:gd name="connsiteY96" fmla="*/ 210047 h 420094"/>
                <a:gd name="connsiteX97" fmla="*/ 407787 w 420094"/>
                <a:gd name="connsiteY97" fmla="*/ 197740 h 420094"/>
                <a:gd name="connsiteX98" fmla="*/ 367364 w 420094"/>
                <a:gd name="connsiteY98" fmla="*/ 197740 h 420094"/>
                <a:gd name="connsiteX99" fmla="*/ 367364 w 420094"/>
                <a:gd name="connsiteY99" fmla="*/ 166330 h 420094"/>
                <a:gd name="connsiteX100" fmla="*/ 322099 w 420094"/>
                <a:gd name="connsiteY100" fmla="*/ 342749 h 420094"/>
                <a:gd name="connsiteX101" fmla="*/ 97995 w 420094"/>
                <a:gd name="connsiteY101" fmla="*/ 342749 h 420094"/>
                <a:gd name="connsiteX102" fmla="*/ 77348 w 420094"/>
                <a:gd name="connsiteY102" fmla="*/ 322099 h 420094"/>
                <a:gd name="connsiteX103" fmla="*/ 77348 w 420094"/>
                <a:gd name="connsiteY103" fmla="*/ 97995 h 420094"/>
                <a:gd name="connsiteX104" fmla="*/ 97995 w 420094"/>
                <a:gd name="connsiteY104" fmla="*/ 77345 h 420094"/>
                <a:gd name="connsiteX105" fmla="*/ 322102 w 420094"/>
                <a:gd name="connsiteY105" fmla="*/ 77345 h 420094"/>
                <a:gd name="connsiteX106" fmla="*/ 342749 w 420094"/>
                <a:gd name="connsiteY106" fmla="*/ 97995 h 420094"/>
                <a:gd name="connsiteX107" fmla="*/ 342749 w 420094"/>
                <a:gd name="connsiteY107" fmla="*/ 322099 h 420094"/>
                <a:gd name="connsiteX108" fmla="*/ 322099 w 420094"/>
                <a:gd name="connsiteY108" fmla="*/ 342749 h 42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20094" h="420094">
                  <a:moveTo>
                    <a:pt x="407787" y="166330"/>
                  </a:moveTo>
                  <a:cubicBezTo>
                    <a:pt x="414584" y="166330"/>
                    <a:pt x="420094" y="160817"/>
                    <a:pt x="420094" y="154023"/>
                  </a:cubicBezTo>
                  <a:cubicBezTo>
                    <a:pt x="420094" y="147225"/>
                    <a:pt x="414584" y="141715"/>
                    <a:pt x="407787" y="141715"/>
                  </a:cubicBezTo>
                  <a:lnTo>
                    <a:pt x="367364" y="141715"/>
                  </a:lnTo>
                  <a:lnTo>
                    <a:pt x="367364" y="110303"/>
                  </a:lnTo>
                  <a:lnTo>
                    <a:pt x="407787" y="110303"/>
                  </a:lnTo>
                  <a:cubicBezTo>
                    <a:pt x="414584" y="110303"/>
                    <a:pt x="420094" y="104793"/>
                    <a:pt x="420094" y="97995"/>
                  </a:cubicBezTo>
                  <a:cubicBezTo>
                    <a:pt x="420094" y="91197"/>
                    <a:pt x="414584" y="85688"/>
                    <a:pt x="407787" y="85688"/>
                  </a:cubicBezTo>
                  <a:lnTo>
                    <a:pt x="365650" y="85688"/>
                  </a:lnTo>
                  <a:cubicBezTo>
                    <a:pt x="361383" y="70611"/>
                    <a:pt x="349486" y="58714"/>
                    <a:pt x="334410" y="54444"/>
                  </a:cubicBezTo>
                  <a:lnTo>
                    <a:pt x="334410" y="12307"/>
                  </a:lnTo>
                  <a:cubicBezTo>
                    <a:pt x="334410" y="5510"/>
                    <a:pt x="328898" y="0"/>
                    <a:pt x="322102" y="0"/>
                  </a:cubicBezTo>
                  <a:cubicBezTo>
                    <a:pt x="315304" y="0"/>
                    <a:pt x="309795" y="5510"/>
                    <a:pt x="309795" y="12307"/>
                  </a:cubicBezTo>
                  <a:lnTo>
                    <a:pt x="309795" y="52730"/>
                  </a:lnTo>
                  <a:lnTo>
                    <a:pt x="278382" y="52730"/>
                  </a:lnTo>
                  <a:lnTo>
                    <a:pt x="278382" y="12307"/>
                  </a:lnTo>
                  <a:cubicBezTo>
                    <a:pt x="278382" y="5510"/>
                    <a:pt x="272872" y="0"/>
                    <a:pt x="266075" y="0"/>
                  </a:cubicBezTo>
                  <a:cubicBezTo>
                    <a:pt x="259280" y="0"/>
                    <a:pt x="253767" y="5510"/>
                    <a:pt x="253767" y="12307"/>
                  </a:cubicBezTo>
                  <a:lnTo>
                    <a:pt x="253767" y="52730"/>
                  </a:lnTo>
                  <a:lnTo>
                    <a:pt x="222358" y="52730"/>
                  </a:lnTo>
                  <a:lnTo>
                    <a:pt x="222358" y="12307"/>
                  </a:lnTo>
                  <a:cubicBezTo>
                    <a:pt x="222358" y="5510"/>
                    <a:pt x="216845" y="0"/>
                    <a:pt x="210050" y="0"/>
                  </a:cubicBezTo>
                  <a:cubicBezTo>
                    <a:pt x="203252" y="0"/>
                    <a:pt x="197743" y="5510"/>
                    <a:pt x="197743" y="12307"/>
                  </a:cubicBezTo>
                  <a:lnTo>
                    <a:pt x="197743" y="52730"/>
                  </a:lnTo>
                  <a:lnTo>
                    <a:pt x="166330" y="52730"/>
                  </a:lnTo>
                  <a:lnTo>
                    <a:pt x="166330" y="12307"/>
                  </a:lnTo>
                  <a:cubicBezTo>
                    <a:pt x="166330" y="5510"/>
                    <a:pt x="160821" y="0"/>
                    <a:pt x="154023" y="0"/>
                  </a:cubicBezTo>
                  <a:cubicBezTo>
                    <a:pt x="147228" y="0"/>
                    <a:pt x="141715" y="5510"/>
                    <a:pt x="141715" y="12307"/>
                  </a:cubicBezTo>
                  <a:lnTo>
                    <a:pt x="141715" y="52730"/>
                  </a:lnTo>
                  <a:lnTo>
                    <a:pt x="110303" y="52730"/>
                  </a:lnTo>
                  <a:lnTo>
                    <a:pt x="110303" y="12307"/>
                  </a:lnTo>
                  <a:cubicBezTo>
                    <a:pt x="110303" y="5510"/>
                    <a:pt x="104793" y="0"/>
                    <a:pt x="97995" y="0"/>
                  </a:cubicBezTo>
                  <a:cubicBezTo>
                    <a:pt x="91200" y="0"/>
                    <a:pt x="85688" y="5510"/>
                    <a:pt x="85688" y="12307"/>
                  </a:cubicBezTo>
                  <a:lnTo>
                    <a:pt x="85688" y="54444"/>
                  </a:lnTo>
                  <a:cubicBezTo>
                    <a:pt x="70611" y="58714"/>
                    <a:pt x="58714" y="70608"/>
                    <a:pt x="54448" y="85688"/>
                  </a:cubicBezTo>
                  <a:lnTo>
                    <a:pt x="12307" y="85688"/>
                  </a:lnTo>
                  <a:cubicBezTo>
                    <a:pt x="5510" y="85688"/>
                    <a:pt x="0" y="91197"/>
                    <a:pt x="0" y="97995"/>
                  </a:cubicBezTo>
                  <a:cubicBezTo>
                    <a:pt x="0" y="104793"/>
                    <a:pt x="5510" y="110303"/>
                    <a:pt x="12307" y="110303"/>
                  </a:cubicBezTo>
                  <a:lnTo>
                    <a:pt x="52733" y="110303"/>
                  </a:lnTo>
                  <a:lnTo>
                    <a:pt x="52733" y="141712"/>
                  </a:lnTo>
                  <a:lnTo>
                    <a:pt x="12307" y="141712"/>
                  </a:lnTo>
                  <a:cubicBezTo>
                    <a:pt x="5510" y="141712"/>
                    <a:pt x="0" y="147225"/>
                    <a:pt x="0" y="154019"/>
                  </a:cubicBezTo>
                  <a:cubicBezTo>
                    <a:pt x="0" y="160817"/>
                    <a:pt x="5510" y="166327"/>
                    <a:pt x="12307" y="166327"/>
                  </a:cubicBezTo>
                  <a:lnTo>
                    <a:pt x="52733" y="166327"/>
                  </a:lnTo>
                  <a:lnTo>
                    <a:pt x="52733" y="197740"/>
                  </a:lnTo>
                  <a:lnTo>
                    <a:pt x="12307" y="197740"/>
                  </a:lnTo>
                  <a:cubicBezTo>
                    <a:pt x="5510" y="197740"/>
                    <a:pt x="0" y="203249"/>
                    <a:pt x="0" y="210047"/>
                  </a:cubicBezTo>
                  <a:cubicBezTo>
                    <a:pt x="0" y="216845"/>
                    <a:pt x="5510" y="222354"/>
                    <a:pt x="12307" y="222354"/>
                  </a:cubicBezTo>
                  <a:lnTo>
                    <a:pt x="52733" y="222354"/>
                  </a:lnTo>
                  <a:lnTo>
                    <a:pt x="52733" y="253764"/>
                  </a:lnTo>
                  <a:lnTo>
                    <a:pt x="12307" y="253764"/>
                  </a:lnTo>
                  <a:cubicBezTo>
                    <a:pt x="5510" y="253764"/>
                    <a:pt x="0" y="259277"/>
                    <a:pt x="0" y="266071"/>
                  </a:cubicBezTo>
                  <a:cubicBezTo>
                    <a:pt x="0" y="272869"/>
                    <a:pt x="5510" y="278379"/>
                    <a:pt x="12307" y="278379"/>
                  </a:cubicBezTo>
                  <a:lnTo>
                    <a:pt x="52733" y="278379"/>
                  </a:lnTo>
                  <a:lnTo>
                    <a:pt x="52733" y="309791"/>
                  </a:lnTo>
                  <a:lnTo>
                    <a:pt x="12307" y="309791"/>
                  </a:lnTo>
                  <a:cubicBezTo>
                    <a:pt x="5510" y="309791"/>
                    <a:pt x="0" y="315301"/>
                    <a:pt x="0" y="322099"/>
                  </a:cubicBezTo>
                  <a:cubicBezTo>
                    <a:pt x="0" y="328898"/>
                    <a:pt x="5510" y="334406"/>
                    <a:pt x="12307" y="334406"/>
                  </a:cubicBezTo>
                  <a:lnTo>
                    <a:pt x="54444" y="334406"/>
                  </a:lnTo>
                  <a:cubicBezTo>
                    <a:pt x="58714" y="349483"/>
                    <a:pt x="70611" y="361380"/>
                    <a:pt x="85688" y="365650"/>
                  </a:cubicBezTo>
                  <a:lnTo>
                    <a:pt x="85688" y="407787"/>
                  </a:lnTo>
                  <a:cubicBezTo>
                    <a:pt x="85688" y="414584"/>
                    <a:pt x="91197" y="420094"/>
                    <a:pt x="97995" y="420094"/>
                  </a:cubicBezTo>
                  <a:cubicBezTo>
                    <a:pt x="104793" y="420094"/>
                    <a:pt x="110303" y="414584"/>
                    <a:pt x="110303" y="407787"/>
                  </a:cubicBezTo>
                  <a:lnTo>
                    <a:pt x="110303" y="367364"/>
                  </a:lnTo>
                  <a:lnTo>
                    <a:pt x="141715" y="367364"/>
                  </a:lnTo>
                  <a:lnTo>
                    <a:pt x="141715" y="407787"/>
                  </a:lnTo>
                  <a:cubicBezTo>
                    <a:pt x="141715" y="414584"/>
                    <a:pt x="147225" y="420094"/>
                    <a:pt x="154023" y="420094"/>
                  </a:cubicBezTo>
                  <a:cubicBezTo>
                    <a:pt x="160821" y="420094"/>
                    <a:pt x="166330" y="414584"/>
                    <a:pt x="166330" y="407787"/>
                  </a:cubicBezTo>
                  <a:lnTo>
                    <a:pt x="166330" y="367364"/>
                  </a:lnTo>
                  <a:lnTo>
                    <a:pt x="197740" y="367364"/>
                  </a:lnTo>
                  <a:lnTo>
                    <a:pt x="197740" y="407787"/>
                  </a:lnTo>
                  <a:cubicBezTo>
                    <a:pt x="197740" y="414584"/>
                    <a:pt x="203252" y="420094"/>
                    <a:pt x="210047" y="420094"/>
                  </a:cubicBezTo>
                  <a:cubicBezTo>
                    <a:pt x="216845" y="420094"/>
                    <a:pt x="222354" y="414584"/>
                    <a:pt x="222354" y="407787"/>
                  </a:cubicBezTo>
                  <a:lnTo>
                    <a:pt x="222354" y="367364"/>
                  </a:lnTo>
                  <a:lnTo>
                    <a:pt x="253767" y="367364"/>
                  </a:lnTo>
                  <a:lnTo>
                    <a:pt x="253767" y="407787"/>
                  </a:lnTo>
                  <a:cubicBezTo>
                    <a:pt x="253767" y="414584"/>
                    <a:pt x="259277" y="420094"/>
                    <a:pt x="266075" y="420094"/>
                  </a:cubicBezTo>
                  <a:cubicBezTo>
                    <a:pt x="272869" y="420094"/>
                    <a:pt x="278382" y="414584"/>
                    <a:pt x="278382" y="407787"/>
                  </a:cubicBezTo>
                  <a:lnTo>
                    <a:pt x="278382" y="367364"/>
                  </a:lnTo>
                  <a:lnTo>
                    <a:pt x="309791" y="367364"/>
                  </a:lnTo>
                  <a:lnTo>
                    <a:pt x="309791" y="407787"/>
                  </a:lnTo>
                  <a:cubicBezTo>
                    <a:pt x="309791" y="414584"/>
                    <a:pt x="315301" y="420094"/>
                    <a:pt x="322099" y="420094"/>
                  </a:cubicBezTo>
                  <a:cubicBezTo>
                    <a:pt x="328898" y="420094"/>
                    <a:pt x="334406" y="414584"/>
                    <a:pt x="334406" y="407787"/>
                  </a:cubicBezTo>
                  <a:lnTo>
                    <a:pt x="334406" y="365650"/>
                  </a:lnTo>
                  <a:cubicBezTo>
                    <a:pt x="349483" y="361380"/>
                    <a:pt x="361380" y="349486"/>
                    <a:pt x="365650" y="334406"/>
                  </a:cubicBezTo>
                  <a:lnTo>
                    <a:pt x="407787" y="334406"/>
                  </a:lnTo>
                  <a:cubicBezTo>
                    <a:pt x="414584" y="334406"/>
                    <a:pt x="420094" y="328898"/>
                    <a:pt x="420094" y="322099"/>
                  </a:cubicBezTo>
                  <a:cubicBezTo>
                    <a:pt x="420094" y="315301"/>
                    <a:pt x="414584" y="309791"/>
                    <a:pt x="407787" y="309791"/>
                  </a:cubicBezTo>
                  <a:lnTo>
                    <a:pt x="367364" y="309791"/>
                  </a:lnTo>
                  <a:lnTo>
                    <a:pt x="367364" y="278382"/>
                  </a:lnTo>
                  <a:lnTo>
                    <a:pt x="407787" y="278382"/>
                  </a:lnTo>
                  <a:cubicBezTo>
                    <a:pt x="414584" y="278382"/>
                    <a:pt x="420094" y="272869"/>
                    <a:pt x="420094" y="266075"/>
                  </a:cubicBezTo>
                  <a:cubicBezTo>
                    <a:pt x="420094" y="259277"/>
                    <a:pt x="414584" y="253767"/>
                    <a:pt x="407787" y="253767"/>
                  </a:cubicBezTo>
                  <a:lnTo>
                    <a:pt x="367364" y="253767"/>
                  </a:lnTo>
                  <a:lnTo>
                    <a:pt x="367364" y="222354"/>
                  </a:lnTo>
                  <a:lnTo>
                    <a:pt x="407787" y="222354"/>
                  </a:lnTo>
                  <a:cubicBezTo>
                    <a:pt x="414584" y="222354"/>
                    <a:pt x="420094" y="216845"/>
                    <a:pt x="420094" y="210047"/>
                  </a:cubicBezTo>
                  <a:cubicBezTo>
                    <a:pt x="420094" y="203249"/>
                    <a:pt x="414584" y="197740"/>
                    <a:pt x="407787" y="197740"/>
                  </a:cubicBezTo>
                  <a:lnTo>
                    <a:pt x="367364" y="197740"/>
                  </a:lnTo>
                  <a:lnTo>
                    <a:pt x="367364" y="166330"/>
                  </a:lnTo>
                  <a:close/>
                  <a:moveTo>
                    <a:pt x="322099" y="342749"/>
                  </a:moveTo>
                  <a:lnTo>
                    <a:pt x="97995" y="342749"/>
                  </a:lnTo>
                  <a:cubicBezTo>
                    <a:pt x="86611" y="342749"/>
                    <a:pt x="77348" y="333483"/>
                    <a:pt x="77348" y="322099"/>
                  </a:cubicBezTo>
                  <a:lnTo>
                    <a:pt x="77348" y="97995"/>
                  </a:lnTo>
                  <a:cubicBezTo>
                    <a:pt x="77348" y="86611"/>
                    <a:pt x="86611" y="77345"/>
                    <a:pt x="97995" y="77345"/>
                  </a:cubicBezTo>
                  <a:lnTo>
                    <a:pt x="322102" y="77345"/>
                  </a:lnTo>
                  <a:cubicBezTo>
                    <a:pt x="333487" y="77345"/>
                    <a:pt x="342749" y="86611"/>
                    <a:pt x="342749" y="97995"/>
                  </a:cubicBezTo>
                  <a:lnTo>
                    <a:pt x="342749" y="322099"/>
                  </a:lnTo>
                  <a:cubicBezTo>
                    <a:pt x="342749" y="333483"/>
                    <a:pt x="333487" y="342749"/>
                    <a:pt x="322099" y="342749"/>
                  </a:cubicBezTo>
                  <a:close/>
                </a:path>
              </a:pathLst>
            </a:custGeom>
            <a:grpFill/>
            <a:ln w="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grpSp>
        <p:nvGrpSpPr>
          <p:cNvPr id="34" name="Graphic 6">
            <a:extLst>
              <a:ext uri="{FF2B5EF4-FFF2-40B4-BE49-F238E27FC236}">
                <a16:creationId xmlns:a16="http://schemas.microsoft.com/office/drawing/2014/main" id="{8A05CC37-1D2A-4467-8FDA-67B51DEA79C8}"/>
              </a:ext>
            </a:extLst>
          </p:cNvPr>
          <p:cNvGrpSpPr/>
          <p:nvPr/>
        </p:nvGrpSpPr>
        <p:grpSpPr>
          <a:xfrm>
            <a:off x="666750" y="4708989"/>
            <a:ext cx="508748" cy="508748"/>
            <a:chOff x="2692400" y="4721689"/>
            <a:chExt cx="508748" cy="508748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231895E-ED9D-499A-9CBC-ED88020F1A57}"/>
                </a:ext>
              </a:extLst>
            </p:cNvPr>
            <p:cNvSpPr/>
            <p:nvPr/>
          </p:nvSpPr>
          <p:spPr>
            <a:xfrm>
              <a:off x="2760233" y="4933667"/>
              <a:ext cx="84791" cy="84791"/>
            </a:xfrm>
            <a:custGeom>
              <a:avLst/>
              <a:gdLst>
                <a:gd name="connsiteX0" fmla="*/ 42396 w 84791"/>
                <a:gd name="connsiteY0" fmla="*/ 0 h 84791"/>
                <a:gd name="connsiteX1" fmla="*/ 0 w 84791"/>
                <a:gd name="connsiteY1" fmla="*/ 42396 h 84791"/>
                <a:gd name="connsiteX2" fmla="*/ 42396 w 84791"/>
                <a:gd name="connsiteY2" fmla="*/ 84791 h 84791"/>
                <a:gd name="connsiteX3" fmla="*/ 84791 w 84791"/>
                <a:gd name="connsiteY3" fmla="*/ 42396 h 84791"/>
                <a:gd name="connsiteX4" fmla="*/ 42396 w 84791"/>
                <a:gd name="connsiteY4" fmla="*/ 0 h 84791"/>
                <a:gd name="connsiteX5" fmla="*/ 42396 w 84791"/>
                <a:gd name="connsiteY5" fmla="*/ 67833 h 84791"/>
                <a:gd name="connsiteX6" fmla="*/ 16958 w 84791"/>
                <a:gd name="connsiteY6" fmla="*/ 42396 h 84791"/>
                <a:gd name="connsiteX7" fmla="*/ 42396 w 84791"/>
                <a:gd name="connsiteY7" fmla="*/ 16958 h 84791"/>
                <a:gd name="connsiteX8" fmla="*/ 67833 w 84791"/>
                <a:gd name="connsiteY8" fmla="*/ 42396 h 84791"/>
                <a:gd name="connsiteX9" fmla="*/ 42396 w 84791"/>
                <a:gd name="connsiteY9" fmla="*/ 67833 h 8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91" h="84791">
                  <a:moveTo>
                    <a:pt x="42396" y="0"/>
                  </a:moveTo>
                  <a:cubicBezTo>
                    <a:pt x="18983" y="0"/>
                    <a:pt x="0" y="18983"/>
                    <a:pt x="0" y="42396"/>
                  </a:cubicBezTo>
                  <a:cubicBezTo>
                    <a:pt x="0" y="65809"/>
                    <a:pt x="18983" y="84791"/>
                    <a:pt x="42396" y="84791"/>
                  </a:cubicBezTo>
                  <a:cubicBezTo>
                    <a:pt x="65809" y="84791"/>
                    <a:pt x="84791" y="65809"/>
                    <a:pt x="84791" y="42396"/>
                  </a:cubicBezTo>
                  <a:cubicBezTo>
                    <a:pt x="84763" y="18991"/>
                    <a:pt x="65800" y="29"/>
                    <a:pt x="42396" y="0"/>
                  </a:cubicBezTo>
                  <a:close/>
                  <a:moveTo>
                    <a:pt x="42396" y="67833"/>
                  </a:moveTo>
                  <a:cubicBezTo>
                    <a:pt x="28348" y="67833"/>
                    <a:pt x="16958" y="56443"/>
                    <a:pt x="16958" y="42396"/>
                  </a:cubicBezTo>
                  <a:cubicBezTo>
                    <a:pt x="16958" y="28348"/>
                    <a:pt x="28348" y="16958"/>
                    <a:pt x="42396" y="16958"/>
                  </a:cubicBezTo>
                  <a:cubicBezTo>
                    <a:pt x="56443" y="16958"/>
                    <a:pt x="67833" y="28348"/>
                    <a:pt x="67833" y="42396"/>
                  </a:cubicBezTo>
                  <a:cubicBezTo>
                    <a:pt x="67833" y="56443"/>
                    <a:pt x="56443" y="67833"/>
                    <a:pt x="42396" y="67833"/>
                  </a:cubicBezTo>
                  <a:close/>
                </a:path>
              </a:pathLst>
            </a:custGeom>
            <a:grpFill/>
            <a:ln w="1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2EDBCB0-F201-4A87-8428-571FF3237C0F}"/>
                </a:ext>
              </a:extLst>
            </p:cNvPr>
            <p:cNvSpPr/>
            <p:nvPr/>
          </p:nvSpPr>
          <p:spPr>
            <a:xfrm>
              <a:off x="2929815" y="4755605"/>
              <a:ext cx="84791" cy="84791"/>
            </a:xfrm>
            <a:custGeom>
              <a:avLst/>
              <a:gdLst>
                <a:gd name="connsiteX0" fmla="*/ 42396 w 84791"/>
                <a:gd name="connsiteY0" fmla="*/ 84791 h 84791"/>
                <a:gd name="connsiteX1" fmla="*/ 84791 w 84791"/>
                <a:gd name="connsiteY1" fmla="*/ 42396 h 84791"/>
                <a:gd name="connsiteX2" fmla="*/ 42396 w 84791"/>
                <a:gd name="connsiteY2" fmla="*/ 0 h 84791"/>
                <a:gd name="connsiteX3" fmla="*/ 0 w 84791"/>
                <a:gd name="connsiteY3" fmla="*/ 42396 h 84791"/>
                <a:gd name="connsiteX4" fmla="*/ 42396 w 84791"/>
                <a:gd name="connsiteY4" fmla="*/ 84791 h 84791"/>
                <a:gd name="connsiteX5" fmla="*/ 42396 w 84791"/>
                <a:gd name="connsiteY5" fmla="*/ 16958 h 84791"/>
                <a:gd name="connsiteX6" fmla="*/ 67833 w 84791"/>
                <a:gd name="connsiteY6" fmla="*/ 42396 h 84791"/>
                <a:gd name="connsiteX7" fmla="*/ 42396 w 84791"/>
                <a:gd name="connsiteY7" fmla="*/ 67833 h 84791"/>
                <a:gd name="connsiteX8" fmla="*/ 16958 w 84791"/>
                <a:gd name="connsiteY8" fmla="*/ 42396 h 84791"/>
                <a:gd name="connsiteX9" fmla="*/ 42396 w 84791"/>
                <a:gd name="connsiteY9" fmla="*/ 16958 h 8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91" h="84791">
                  <a:moveTo>
                    <a:pt x="42396" y="84791"/>
                  </a:moveTo>
                  <a:cubicBezTo>
                    <a:pt x="65809" y="84791"/>
                    <a:pt x="84791" y="65808"/>
                    <a:pt x="84791" y="42396"/>
                  </a:cubicBezTo>
                  <a:cubicBezTo>
                    <a:pt x="84791" y="18983"/>
                    <a:pt x="65809" y="0"/>
                    <a:pt x="42396" y="0"/>
                  </a:cubicBezTo>
                  <a:cubicBezTo>
                    <a:pt x="18983" y="0"/>
                    <a:pt x="0" y="18983"/>
                    <a:pt x="0" y="42396"/>
                  </a:cubicBezTo>
                  <a:cubicBezTo>
                    <a:pt x="29" y="65800"/>
                    <a:pt x="18991" y="84763"/>
                    <a:pt x="42396" y="84791"/>
                  </a:cubicBezTo>
                  <a:close/>
                  <a:moveTo>
                    <a:pt x="42396" y="16958"/>
                  </a:moveTo>
                  <a:cubicBezTo>
                    <a:pt x="56443" y="16958"/>
                    <a:pt x="67833" y="28348"/>
                    <a:pt x="67833" y="42396"/>
                  </a:cubicBezTo>
                  <a:cubicBezTo>
                    <a:pt x="67833" y="56443"/>
                    <a:pt x="56443" y="67833"/>
                    <a:pt x="42396" y="67833"/>
                  </a:cubicBezTo>
                  <a:cubicBezTo>
                    <a:pt x="28348" y="67833"/>
                    <a:pt x="16958" y="56443"/>
                    <a:pt x="16958" y="42396"/>
                  </a:cubicBezTo>
                  <a:cubicBezTo>
                    <a:pt x="16958" y="28348"/>
                    <a:pt x="28348" y="16958"/>
                    <a:pt x="42396" y="16958"/>
                  </a:cubicBezTo>
                  <a:close/>
                </a:path>
              </a:pathLst>
            </a:custGeom>
            <a:grpFill/>
            <a:ln w="1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9057BB8-737A-4DCD-8D75-D76674206195}"/>
                </a:ext>
              </a:extLst>
            </p:cNvPr>
            <p:cNvSpPr/>
            <p:nvPr/>
          </p:nvSpPr>
          <p:spPr>
            <a:xfrm>
              <a:off x="2692400" y="4721689"/>
              <a:ext cx="508748" cy="508748"/>
            </a:xfrm>
            <a:custGeom>
              <a:avLst/>
              <a:gdLst>
                <a:gd name="connsiteX0" fmla="*/ 483311 w 508748"/>
                <a:gd name="connsiteY0" fmla="*/ 257968 h 508748"/>
                <a:gd name="connsiteX1" fmla="*/ 483311 w 508748"/>
                <a:gd name="connsiteY1" fmla="*/ 228937 h 508748"/>
                <a:gd name="connsiteX2" fmla="*/ 446206 w 508748"/>
                <a:gd name="connsiteY2" fmla="*/ 187075 h 508748"/>
                <a:gd name="connsiteX3" fmla="*/ 355664 w 508748"/>
                <a:gd name="connsiteY3" fmla="*/ 84530 h 508748"/>
                <a:gd name="connsiteX4" fmla="*/ 356124 w 508748"/>
                <a:gd name="connsiteY4" fmla="*/ 76312 h 508748"/>
                <a:gd name="connsiteX5" fmla="*/ 279811 w 508748"/>
                <a:gd name="connsiteY5" fmla="*/ 0 h 508748"/>
                <a:gd name="connsiteX6" fmla="*/ 203499 w 508748"/>
                <a:gd name="connsiteY6" fmla="*/ 76312 h 508748"/>
                <a:gd name="connsiteX7" fmla="*/ 203702 w 508748"/>
                <a:gd name="connsiteY7" fmla="*/ 80299 h 508748"/>
                <a:gd name="connsiteX8" fmla="*/ 105708 w 508748"/>
                <a:gd name="connsiteY8" fmla="*/ 178290 h 508748"/>
                <a:gd name="connsiteX9" fmla="*/ 38169 w 508748"/>
                <a:gd name="connsiteY9" fmla="*/ 229206 h 508748"/>
                <a:gd name="connsiteX10" fmla="*/ 59354 w 508748"/>
                <a:gd name="connsiteY10" fmla="*/ 311091 h 508748"/>
                <a:gd name="connsiteX11" fmla="*/ 59354 w 508748"/>
                <a:gd name="connsiteY11" fmla="*/ 440915 h 508748"/>
                <a:gd name="connsiteX12" fmla="*/ 8479 w 508748"/>
                <a:gd name="connsiteY12" fmla="*/ 440915 h 508748"/>
                <a:gd name="connsiteX13" fmla="*/ 0 w 508748"/>
                <a:gd name="connsiteY13" fmla="*/ 449394 h 508748"/>
                <a:gd name="connsiteX14" fmla="*/ 0 w 508748"/>
                <a:gd name="connsiteY14" fmla="*/ 500269 h 508748"/>
                <a:gd name="connsiteX15" fmla="*/ 8479 w 508748"/>
                <a:gd name="connsiteY15" fmla="*/ 508748 h 508748"/>
                <a:gd name="connsiteX16" fmla="*/ 330686 w 508748"/>
                <a:gd name="connsiteY16" fmla="*/ 508748 h 508748"/>
                <a:gd name="connsiteX17" fmla="*/ 339165 w 508748"/>
                <a:gd name="connsiteY17" fmla="*/ 500269 h 508748"/>
                <a:gd name="connsiteX18" fmla="*/ 339165 w 508748"/>
                <a:gd name="connsiteY18" fmla="*/ 449394 h 508748"/>
                <a:gd name="connsiteX19" fmla="*/ 330686 w 508748"/>
                <a:gd name="connsiteY19" fmla="*/ 440915 h 508748"/>
                <a:gd name="connsiteX20" fmla="*/ 161104 w 508748"/>
                <a:gd name="connsiteY20" fmla="*/ 440915 h 508748"/>
                <a:gd name="connsiteX21" fmla="*/ 161104 w 508748"/>
                <a:gd name="connsiteY21" fmla="*/ 311091 h 508748"/>
                <a:gd name="connsiteX22" fmla="*/ 185505 w 508748"/>
                <a:gd name="connsiteY22" fmla="*/ 242409 h 508748"/>
                <a:gd name="connsiteX23" fmla="*/ 275489 w 508748"/>
                <a:gd name="connsiteY23" fmla="*/ 152405 h 508748"/>
                <a:gd name="connsiteX24" fmla="*/ 279811 w 508748"/>
                <a:gd name="connsiteY24" fmla="*/ 152624 h 508748"/>
                <a:gd name="connsiteX25" fmla="*/ 292675 w 508748"/>
                <a:gd name="connsiteY25" fmla="*/ 151453 h 508748"/>
                <a:gd name="connsiteX26" fmla="*/ 398519 w 508748"/>
                <a:gd name="connsiteY26" fmla="*/ 234874 h 508748"/>
                <a:gd name="connsiteX27" fmla="*/ 398519 w 508748"/>
                <a:gd name="connsiteY27" fmla="*/ 257984 h 508748"/>
                <a:gd name="connsiteX28" fmla="*/ 373082 w 508748"/>
                <a:gd name="connsiteY28" fmla="*/ 296770 h 508748"/>
                <a:gd name="connsiteX29" fmla="*/ 373082 w 508748"/>
                <a:gd name="connsiteY29" fmla="*/ 381561 h 508748"/>
                <a:gd name="connsiteX30" fmla="*/ 377081 w 508748"/>
                <a:gd name="connsiteY30" fmla="*/ 388806 h 508748"/>
                <a:gd name="connsiteX31" fmla="*/ 385349 w 508748"/>
                <a:gd name="connsiteY31" fmla="*/ 389191 h 508748"/>
                <a:gd name="connsiteX32" fmla="*/ 419266 w 508748"/>
                <a:gd name="connsiteY32" fmla="*/ 372233 h 508748"/>
                <a:gd name="connsiteX33" fmla="*/ 423957 w 508748"/>
                <a:gd name="connsiteY33" fmla="*/ 364603 h 508748"/>
                <a:gd name="connsiteX34" fmla="*/ 423957 w 508748"/>
                <a:gd name="connsiteY34" fmla="*/ 305249 h 508748"/>
                <a:gd name="connsiteX35" fmla="*/ 457873 w 508748"/>
                <a:gd name="connsiteY35" fmla="*/ 305249 h 508748"/>
                <a:gd name="connsiteX36" fmla="*/ 457873 w 508748"/>
                <a:gd name="connsiteY36" fmla="*/ 364603 h 508748"/>
                <a:gd name="connsiteX37" fmla="*/ 462564 w 508748"/>
                <a:gd name="connsiteY37" fmla="*/ 372233 h 508748"/>
                <a:gd name="connsiteX38" fmla="*/ 496481 w 508748"/>
                <a:gd name="connsiteY38" fmla="*/ 389191 h 508748"/>
                <a:gd name="connsiteX39" fmla="*/ 504749 w 508748"/>
                <a:gd name="connsiteY39" fmla="*/ 388806 h 508748"/>
                <a:gd name="connsiteX40" fmla="*/ 508748 w 508748"/>
                <a:gd name="connsiteY40" fmla="*/ 381561 h 508748"/>
                <a:gd name="connsiteX41" fmla="*/ 508748 w 508748"/>
                <a:gd name="connsiteY41" fmla="*/ 296770 h 508748"/>
                <a:gd name="connsiteX42" fmla="*/ 483311 w 508748"/>
                <a:gd name="connsiteY42" fmla="*/ 257968 h 508748"/>
                <a:gd name="connsiteX43" fmla="*/ 279811 w 508748"/>
                <a:gd name="connsiteY43" fmla="*/ 16958 h 508748"/>
                <a:gd name="connsiteX44" fmla="*/ 339165 w 508748"/>
                <a:gd name="connsiteY44" fmla="*/ 76312 h 508748"/>
                <a:gd name="connsiteX45" fmla="*/ 279811 w 508748"/>
                <a:gd name="connsiteY45" fmla="*/ 135666 h 508748"/>
                <a:gd name="connsiteX46" fmla="*/ 220457 w 508748"/>
                <a:gd name="connsiteY46" fmla="*/ 76312 h 508748"/>
                <a:gd name="connsiteX47" fmla="*/ 279811 w 508748"/>
                <a:gd name="connsiteY47" fmla="*/ 16958 h 508748"/>
                <a:gd name="connsiteX48" fmla="*/ 322207 w 508748"/>
                <a:gd name="connsiteY48" fmla="*/ 491790 h 508748"/>
                <a:gd name="connsiteX49" fmla="*/ 16958 w 508748"/>
                <a:gd name="connsiteY49" fmla="*/ 491790 h 508748"/>
                <a:gd name="connsiteX50" fmla="*/ 16958 w 508748"/>
                <a:gd name="connsiteY50" fmla="*/ 457873 h 508748"/>
                <a:gd name="connsiteX51" fmla="*/ 322207 w 508748"/>
                <a:gd name="connsiteY51" fmla="*/ 457873 h 508748"/>
                <a:gd name="connsiteX52" fmla="*/ 144145 w 508748"/>
                <a:gd name="connsiteY52" fmla="*/ 440915 h 508748"/>
                <a:gd name="connsiteX53" fmla="*/ 76312 w 508748"/>
                <a:gd name="connsiteY53" fmla="*/ 440915 h 508748"/>
                <a:gd name="connsiteX54" fmla="*/ 76312 w 508748"/>
                <a:gd name="connsiteY54" fmla="*/ 322629 h 508748"/>
                <a:gd name="connsiteX55" fmla="*/ 144145 w 508748"/>
                <a:gd name="connsiteY55" fmla="*/ 322629 h 508748"/>
                <a:gd name="connsiteX56" fmla="*/ 110229 w 508748"/>
                <a:gd name="connsiteY56" fmla="*/ 313728 h 508748"/>
                <a:gd name="connsiteX57" fmla="*/ 50875 w 508748"/>
                <a:gd name="connsiteY57" fmla="*/ 254374 h 508748"/>
                <a:gd name="connsiteX58" fmla="*/ 110229 w 508748"/>
                <a:gd name="connsiteY58" fmla="*/ 195020 h 508748"/>
                <a:gd name="connsiteX59" fmla="*/ 169583 w 508748"/>
                <a:gd name="connsiteY59" fmla="*/ 254374 h 508748"/>
                <a:gd name="connsiteX60" fmla="*/ 110229 w 508748"/>
                <a:gd name="connsiteY60" fmla="*/ 313728 h 508748"/>
                <a:gd name="connsiteX61" fmla="*/ 180107 w 508748"/>
                <a:gd name="connsiteY61" fmla="*/ 223848 h 508748"/>
                <a:gd name="connsiteX62" fmla="*/ 127795 w 508748"/>
                <a:gd name="connsiteY62" fmla="*/ 180223 h 508748"/>
                <a:gd name="connsiteX63" fmla="*/ 207502 w 508748"/>
                <a:gd name="connsiteY63" fmla="*/ 100520 h 508748"/>
                <a:gd name="connsiteX64" fmla="*/ 255384 w 508748"/>
                <a:gd name="connsiteY64" fmla="*/ 148563 h 508748"/>
                <a:gd name="connsiteX65" fmla="*/ 350670 w 508748"/>
                <a:gd name="connsiteY65" fmla="*/ 104490 h 508748"/>
                <a:gd name="connsiteX66" fmla="*/ 425712 w 508748"/>
                <a:gd name="connsiteY66" fmla="*/ 189484 h 508748"/>
                <a:gd name="connsiteX67" fmla="*/ 400995 w 508748"/>
                <a:gd name="connsiteY67" fmla="*/ 215208 h 508748"/>
                <a:gd name="connsiteX68" fmla="*/ 312254 w 508748"/>
                <a:gd name="connsiteY68" fmla="*/ 145279 h 508748"/>
                <a:gd name="connsiteX69" fmla="*/ 350670 w 508748"/>
                <a:gd name="connsiteY69" fmla="*/ 104490 h 508748"/>
                <a:gd name="connsiteX70" fmla="*/ 415478 w 508748"/>
                <a:gd name="connsiteY70" fmla="*/ 228937 h 508748"/>
                <a:gd name="connsiteX71" fmla="*/ 440915 w 508748"/>
                <a:gd name="connsiteY71" fmla="*/ 203499 h 508748"/>
                <a:gd name="connsiteX72" fmla="*/ 466352 w 508748"/>
                <a:gd name="connsiteY72" fmla="*/ 228937 h 508748"/>
                <a:gd name="connsiteX73" fmla="*/ 466352 w 508748"/>
                <a:gd name="connsiteY73" fmla="*/ 254374 h 508748"/>
                <a:gd name="connsiteX74" fmla="*/ 415478 w 508748"/>
                <a:gd name="connsiteY74" fmla="*/ 254374 h 508748"/>
                <a:gd name="connsiteX75" fmla="*/ 491790 w 508748"/>
                <a:gd name="connsiteY75" fmla="*/ 367841 h 508748"/>
                <a:gd name="connsiteX76" fmla="*/ 474831 w 508748"/>
                <a:gd name="connsiteY76" fmla="*/ 359362 h 508748"/>
                <a:gd name="connsiteX77" fmla="*/ 474831 w 508748"/>
                <a:gd name="connsiteY77" fmla="*/ 296770 h 508748"/>
                <a:gd name="connsiteX78" fmla="*/ 466352 w 508748"/>
                <a:gd name="connsiteY78" fmla="*/ 288291 h 508748"/>
                <a:gd name="connsiteX79" fmla="*/ 415478 w 508748"/>
                <a:gd name="connsiteY79" fmla="*/ 288291 h 508748"/>
                <a:gd name="connsiteX80" fmla="*/ 406998 w 508748"/>
                <a:gd name="connsiteY80" fmla="*/ 296770 h 508748"/>
                <a:gd name="connsiteX81" fmla="*/ 406998 w 508748"/>
                <a:gd name="connsiteY81" fmla="*/ 359362 h 508748"/>
                <a:gd name="connsiteX82" fmla="*/ 390040 w 508748"/>
                <a:gd name="connsiteY82" fmla="*/ 367841 h 508748"/>
                <a:gd name="connsiteX83" fmla="*/ 390040 w 508748"/>
                <a:gd name="connsiteY83" fmla="*/ 296770 h 508748"/>
                <a:gd name="connsiteX84" fmla="*/ 415478 w 508748"/>
                <a:gd name="connsiteY84" fmla="*/ 271332 h 508748"/>
                <a:gd name="connsiteX85" fmla="*/ 466352 w 508748"/>
                <a:gd name="connsiteY85" fmla="*/ 271332 h 508748"/>
                <a:gd name="connsiteX86" fmla="*/ 491790 w 508748"/>
                <a:gd name="connsiteY86" fmla="*/ 296770 h 50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08748" h="508748">
                  <a:moveTo>
                    <a:pt x="483311" y="257968"/>
                  </a:moveTo>
                  <a:lnTo>
                    <a:pt x="483311" y="228937"/>
                  </a:lnTo>
                  <a:cubicBezTo>
                    <a:pt x="483245" y="207631"/>
                    <a:pt x="467347" y="189699"/>
                    <a:pt x="446206" y="187075"/>
                  </a:cubicBezTo>
                  <a:lnTo>
                    <a:pt x="355664" y="84530"/>
                  </a:lnTo>
                  <a:cubicBezTo>
                    <a:pt x="355963" y="81798"/>
                    <a:pt x="356115" y="79057"/>
                    <a:pt x="356124" y="76312"/>
                  </a:cubicBezTo>
                  <a:cubicBezTo>
                    <a:pt x="356124" y="34165"/>
                    <a:pt x="321959" y="0"/>
                    <a:pt x="279811" y="0"/>
                  </a:cubicBezTo>
                  <a:cubicBezTo>
                    <a:pt x="237664" y="0"/>
                    <a:pt x="203499" y="34165"/>
                    <a:pt x="203499" y="76312"/>
                  </a:cubicBezTo>
                  <a:cubicBezTo>
                    <a:pt x="203499" y="77662"/>
                    <a:pt x="203636" y="78974"/>
                    <a:pt x="203702" y="80299"/>
                  </a:cubicBezTo>
                  <a:lnTo>
                    <a:pt x="105708" y="178290"/>
                  </a:lnTo>
                  <a:cubicBezTo>
                    <a:pt x="74971" y="180041"/>
                    <a:pt x="48316" y="200137"/>
                    <a:pt x="38169" y="229206"/>
                  </a:cubicBezTo>
                  <a:cubicBezTo>
                    <a:pt x="28021" y="258274"/>
                    <a:pt x="36384" y="290593"/>
                    <a:pt x="59354" y="311091"/>
                  </a:cubicBezTo>
                  <a:lnTo>
                    <a:pt x="59354" y="440915"/>
                  </a:lnTo>
                  <a:lnTo>
                    <a:pt x="8479" y="440915"/>
                  </a:lnTo>
                  <a:cubicBezTo>
                    <a:pt x="3797" y="440915"/>
                    <a:pt x="0" y="444711"/>
                    <a:pt x="0" y="449394"/>
                  </a:cubicBezTo>
                  <a:lnTo>
                    <a:pt x="0" y="500269"/>
                  </a:lnTo>
                  <a:cubicBezTo>
                    <a:pt x="0" y="504951"/>
                    <a:pt x="3797" y="508748"/>
                    <a:pt x="8479" y="508748"/>
                  </a:cubicBezTo>
                  <a:lnTo>
                    <a:pt x="330686" y="508748"/>
                  </a:lnTo>
                  <a:cubicBezTo>
                    <a:pt x="335369" y="508748"/>
                    <a:pt x="339165" y="504951"/>
                    <a:pt x="339165" y="500269"/>
                  </a:cubicBezTo>
                  <a:lnTo>
                    <a:pt x="339165" y="449394"/>
                  </a:lnTo>
                  <a:cubicBezTo>
                    <a:pt x="339165" y="444711"/>
                    <a:pt x="335369" y="440915"/>
                    <a:pt x="330686" y="440915"/>
                  </a:cubicBezTo>
                  <a:lnTo>
                    <a:pt x="161104" y="440915"/>
                  </a:lnTo>
                  <a:lnTo>
                    <a:pt x="161104" y="311091"/>
                  </a:lnTo>
                  <a:cubicBezTo>
                    <a:pt x="180566" y="293959"/>
                    <a:pt x="189795" y="267983"/>
                    <a:pt x="185505" y="242409"/>
                  </a:cubicBezTo>
                  <a:lnTo>
                    <a:pt x="275489" y="152405"/>
                  </a:lnTo>
                  <a:cubicBezTo>
                    <a:pt x="276930" y="152488"/>
                    <a:pt x="278354" y="152624"/>
                    <a:pt x="279811" y="152624"/>
                  </a:cubicBezTo>
                  <a:cubicBezTo>
                    <a:pt x="284125" y="152600"/>
                    <a:pt x="288427" y="152206"/>
                    <a:pt x="292675" y="151453"/>
                  </a:cubicBezTo>
                  <a:lnTo>
                    <a:pt x="398519" y="234874"/>
                  </a:lnTo>
                  <a:lnTo>
                    <a:pt x="398519" y="257984"/>
                  </a:lnTo>
                  <a:cubicBezTo>
                    <a:pt x="383093" y="264721"/>
                    <a:pt x="373111" y="279940"/>
                    <a:pt x="373082" y="296770"/>
                  </a:cubicBezTo>
                  <a:lnTo>
                    <a:pt x="373082" y="381561"/>
                  </a:lnTo>
                  <a:cubicBezTo>
                    <a:pt x="373065" y="384509"/>
                    <a:pt x="374581" y="387249"/>
                    <a:pt x="377081" y="388806"/>
                  </a:cubicBezTo>
                  <a:cubicBezTo>
                    <a:pt x="379586" y="390363"/>
                    <a:pt x="382716" y="390508"/>
                    <a:pt x="385349" y="389191"/>
                  </a:cubicBezTo>
                  <a:lnTo>
                    <a:pt x="419266" y="372233"/>
                  </a:lnTo>
                  <a:cubicBezTo>
                    <a:pt x="422156" y="370793"/>
                    <a:pt x="423974" y="367832"/>
                    <a:pt x="423957" y="364603"/>
                  </a:cubicBezTo>
                  <a:lnTo>
                    <a:pt x="423957" y="305249"/>
                  </a:lnTo>
                  <a:lnTo>
                    <a:pt x="457873" y="305249"/>
                  </a:lnTo>
                  <a:lnTo>
                    <a:pt x="457873" y="364603"/>
                  </a:lnTo>
                  <a:cubicBezTo>
                    <a:pt x="457856" y="367832"/>
                    <a:pt x="459674" y="370793"/>
                    <a:pt x="462564" y="372233"/>
                  </a:cubicBezTo>
                  <a:lnTo>
                    <a:pt x="496481" y="389191"/>
                  </a:lnTo>
                  <a:cubicBezTo>
                    <a:pt x="499114" y="390508"/>
                    <a:pt x="502243" y="390363"/>
                    <a:pt x="504749" y="388806"/>
                  </a:cubicBezTo>
                  <a:cubicBezTo>
                    <a:pt x="507249" y="387249"/>
                    <a:pt x="508765" y="384509"/>
                    <a:pt x="508748" y="381561"/>
                  </a:cubicBezTo>
                  <a:lnTo>
                    <a:pt x="508748" y="296770"/>
                  </a:lnTo>
                  <a:cubicBezTo>
                    <a:pt x="508727" y="279931"/>
                    <a:pt x="498742" y="264704"/>
                    <a:pt x="483311" y="257968"/>
                  </a:cubicBezTo>
                  <a:close/>
                  <a:moveTo>
                    <a:pt x="279811" y="16958"/>
                  </a:moveTo>
                  <a:cubicBezTo>
                    <a:pt x="312594" y="16958"/>
                    <a:pt x="339165" y="43530"/>
                    <a:pt x="339165" y="76312"/>
                  </a:cubicBezTo>
                  <a:cubicBezTo>
                    <a:pt x="339165" y="109095"/>
                    <a:pt x="312594" y="135666"/>
                    <a:pt x="279811" y="135666"/>
                  </a:cubicBezTo>
                  <a:cubicBezTo>
                    <a:pt x="247029" y="135666"/>
                    <a:pt x="220457" y="109095"/>
                    <a:pt x="220457" y="76312"/>
                  </a:cubicBezTo>
                  <a:cubicBezTo>
                    <a:pt x="220495" y="43547"/>
                    <a:pt x="247046" y="16996"/>
                    <a:pt x="279811" y="16958"/>
                  </a:cubicBezTo>
                  <a:close/>
                  <a:moveTo>
                    <a:pt x="322207" y="491790"/>
                  </a:moveTo>
                  <a:lnTo>
                    <a:pt x="16958" y="491790"/>
                  </a:lnTo>
                  <a:lnTo>
                    <a:pt x="16958" y="457873"/>
                  </a:lnTo>
                  <a:lnTo>
                    <a:pt x="322207" y="457873"/>
                  </a:lnTo>
                  <a:close/>
                  <a:moveTo>
                    <a:pt x="144145" y="440915"/>
                  </a:moveTo>
                  <a:lnTo>
                    <a:pt x="76312" y="440915"/>
                  </a:lnTo>
                  <a:lnTo>
                    <a:pt x="76312" y="322629"/>
                  </a:lnTo>
                  <a:cubicBezTo>
                    <a:pt x="97651" y="333365"/>
                    <a:pt x="122806" y="333365"/>
                    <a:pt x="144145" y="322629"/>
                  </a:cubicBezTo>
                  <a:close/>
                  <a:moveTo>
                    <a:pt x="110229" y="313728"/>
                  </a:moveTo>
                  <a:cubicBezTo>
                    <a:pt x="77447" y="313728"/>
                    <a:pt x="50875" y="287156"/>
                    <a:pt x="50875" y="254374"/>
                  </a:cubicBezTo>
                  <a:cubicBezTo>
                    <a:pt x="50875" y="221592"/>
                    <a:pt x="77447" y="195020"/>
                    <a:pt x="110229" y="195020"/>
                  </a:cubicBezTo>
                  <a:cubicBezTo>
                    <a:pt x="143011" y="195020"/>
                    <a:pt x="169583" y="221592"/>
                    <a:pt x="169583" y="254374"/>
                  </a:cubicBezTo>
                  <a:cubicBezTo>
                    <a:pt x="169546" y="287140"/>
                    <a:pt x="142994" y="313691"/>
                    <a:pt x="110229" y="313728"/>
                  </a:cubicBezTo>
                  <a:close/>
                  <a:moveTo>
                    <a:pt x="180107" y="223848"/>
                  </a:moveTo>
                  <a:cubicBezTo>
                    <a:pt x="170456" y="201926"/>
                    <a:pt x="151097" y="185783"/>
                    <a:pt x="127795" y="180223"/>
                  </a:cubicBezTo>
                  <a:lnTo>
                    <a:pt x="207502" y="100520"/>
                  </a:lnTo>
                  <a:cubicBezTo>
                    <a:pt x="215112" y="123117"/>
                    <a:pt x="232812" y="140879"/>
                    <a:pt x="255384" y="148563"/>
                  </a:cubicBezTo>
                  <a:close/>
                  <a:moveTo>
                    <a:pt x="350670" y="104490"/>
                  </a:moveTo>
                  <a:lnTo>
                    <a:pt x="425712" y="189484"/>
                  </a:lnTo>
                  <a:cubicBezTo>
                    <a:pt x="414090" y="194006"/>
                    <a:pt x="405048" y="203417"/>
                    <a:pt x="400995" y="215208"/>
                  </a:cubicBezTo>
                  <a:lnTo>
                    <a:pt x="312254" y="145279"/>
                  </a:lnTo>
                  <a:cubicBezTo>
                    <a:pt x="329746" y="137020"/>
                    <a:pt x="343472" y="122446"/>
                    <a:pt x="350670" y="104490"/>
                  </a:cubicBezTo>
                  <a:close/>
                  <a:moveTo>
                    <a:pt x="415478" y="228937"/>
                  </a:moveTo>
                  <a:cubicBezTo>
                    <a:pt x="415478" y="214889"/>
                    <a:pt x="426867" y="203499"/>
                    <a:pt x="440915" y="203499"/>
                  </a:cubicBezTo>
                  <a:cubicBezTo>
                    <a:pt x="454963" y="203499"/>
                    <a:pt x="466352" y="214889"/>
                    <a:pt x="466352" y="228937"/>
                  </a:cubicBezTo>
                  <a:lnTo>
                    <a:pt x="466352" y="254374"/>
                  </a:lnTo>
                  <a:lnTo>
                    <a:pt x="415478" y="254374"/>
                  </a:lnTo>
                  <a:close/>
                  <a:moveTo>
                    <a:pt x="491790" y="367841"/>
                  </a:moveTo>
                  <a:lnTo>
                    <a:pt x="474831" y="359362"/>
                  </a:lnTo>
                  <a:lnTo>
                    <a:pt x="474831" y="296770"/>
                  </a:lnTo>
                  <a:cubicBezTo>
                    <a:pt x="474831" y="292087"/>
                    <a:pt x="471035" y="288291"/>
                    <a:pt x="466352" y="288291"/>
                  </a:cubicBezTo>
                  <a:lnTo>
                    <a:pt x="415478" y="288291"/>
                  </a:lnTo>
                  <a:cubicBezTo>
                    <a:pt x="410795" y="288291"/>
                    <a:pt x="406998" y="292087"/>
                    <a:pt x="406998" y="296770"/>
                  </a:cubicBezTo>
                  <a:lnTo>
                    <a:pt x="406998" y="359362"/>
                  </a:lnTo>
                  <a:lnTo>
                    <a:pt x="390040" y="367841"/>
                  </a:lnTo>
                  <a:lnTo>
                    <a:pt x="390040" y="296770"/>
                  </a:lnTo>
                  <a:cubicBezTo>
                    <a:pt x="390040" y="282722"/>
                    <a:pt x="401430" y="271332"/>
                    <a:pt x="415478" y="271332"/>
                  </a:cubicBezTo>
                  <a:lnTo>
                    <a:pt x="466352" y="271332"/>
                  </a:lnTo>
                  <a:cubicBezTo>
                    <a:pt x="480400" y="271332"/>
                    <a:pt x="491790" y="282722"/>
                    <a:pt x="491790" y="296770"/>
                  </a:cubicBezTo>
                  <a:close/>
                </a:path>
              </a:pathLst>
            </a:custGeom>
            <a:grpFill/>
            <a:ln w="1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7708F52-20D0-4C17-9ABB-690776F22568}"/>
                </a:ext>
              </a:extLst>
            </p:cNvPr>
            <p:cNvSpPr/>
            <p:nvPr/>
          </p:nvSpPr>
          <p:spPr>
            <a:xfrm>
              <a:off x="2785670" y="5077812"/>
              <a:ext cx="16958" cy="67833"/>
            </a:xfrm>
            <a:custGeom>
              <a:avLst/>
              <a:gdLst>
                <a:gd name="connsiteX0" fmla="*/ 8479 w 16958"/>
                <a:gd name="connsiteY0" fmla="*/ 0 h 67833"/>
                <a:gd name="connsiteX1" fmla="*/ 0 w 16958"/>
                <a:gd name="connsiteY1" fmla="*/ 8479 h 67833"/>
                <a:gd name="connsiteX2" fmla="*/ 0 w 16958"/>
                <a:gd name="connsiteY2" fmla="*/ 59354 h 67833"/>
                <a:gd name="connsiteX3" fmla="*/ 8479 w 16958"/>
                <a:gd name="connsiteY3" fmla="*/ 67833 h 67833"/>
                <a:gd name="connsiteX4" fmla="*/ 16958 w 16958"/>
                <a:gd name="connsiteY4" fmla="*/ 59354 h 67833"/>
                <a:gd name="connsiteX5" fmla="*/ 16958 w 16958"/>
                <a:gd name="connsiteY5" fmla="*/ 8479 h 67833"/>
                <a:gd name="connsiteX6" fmla="*/ 8479 w 16958"/>
                <a:gd name="connsiteY6" fmla="*/ 0 h 6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8" h="67833">
                  <a:moveTo>
                    <a:pt x="8479" y="0"/>
                  </a:moveTo>
                  <a:cubicBezTo>
                    <a:pt x="3797" y="0"/>
                    <a:pt x="0" y="3797"/>
                    <a:pt x="0" y="8479"/>
                  </a:cubicBezTo>
                  <a:lnTo>
                    <a:pt x="0" y="59354"/>
                  </a:lnTo>
                  <a:cubicBezTo>
                    <a:pt x="0" y="64037"/>
                    <a:pt x="3797" y="67833"/>
                    <a:pt x="8479" y="67833"/>
                  </a:cubicBezTo>
                  <a:cubicBezTo>
                    <a:pt x="13162" y="67833"/>
                    <a:pt x="16958" y="64037"/>
                    <a:pt x="16958" y="59354"/>
                  </a:cubicBezTo>
                  <a:lnTo>
                    <a:pt x="16958" y="8479"/>
                  </a:lnTo>
                  <a:cubicBezTo>
                    <a:pt x="16958" y="3797"/>
                    <a:pt x="13162" y="0"/>
                    <a:pt x="8479" y="0"/>
                  </a:cubicBezTo>
                  <a:close/>
                </a:path>
              </a:pathLst>
            </a:custGeom>
            <a:grpFill/>
            <a:ln w="1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C6B2A2-09BE-439B-88A3-0EA953901C88}"/>
                </a:ext>
              </a:extLst>
            </p:cNvPr>
            <p:cNvSpPr/>
            <p:nvPr/>
          </p:nvSpPr>
          <p:spPr>
            <a:xfrm>
              <a:off x="2853399" y="4857459"/>
              <a:ext cx="50874" cy="50874"/>
            </a:xfrm>
            <a:custGeom>
              <a:avLst/>
              <a:gdLst>
                <a:gd name="connsiteX0" fmla="*/ 36504 w 50874"/>
                <a:gd name="connsiteY0" fmla="*/ 2380 h 50874"/>
                <a:gd name="connsiteX1" fmla="*/ 2588 w 50874"/>
                <a:gd name="connsiteY1" fmla="*/ 36297 h 50874"/>
                <a:gd name="connsiteX2" fmla="*/ 277 w 50874"/>
                <a:gd name="connsiteY2" fmla="*/ 44544 h 50874"/>
                <a:gd name="connsiteX3" fmla="*/ 6330 w 50874"/>
                <a:gd name="connsiteY3" fmla="*/ 50597 h 50874"/>
                <a:gd name="connsiteX4" fmla="*/ 14577 w 50874"/>
                <a:gd name="connsiteY4" fmla="*/ 48286 h 50874"/>
                <a:gd name="connsiteX5" fmla="*/ 48494 w 50874"/>
                <a:gd name="connsiteY5" fmla="*/ 14370 h 50874"/>
                <a:gd name="connsiteX6" fmla="*/ 48391 w 50874"/>
                <a:gd name="connsiteY6" fmla="*/ 2483 h 50874"/>
                <a:gd name="connsiteX7" fmla="*/ 36504 w 50874"/>
                <a:gd name="connsiteY7" fmla="*/ 2380 h 5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74" h="50874">
                  <a:moveTo>
                    <a:pt x="36504" y="2380"/>
                  </a:moveTo>
                  <a:lnTo>
                    <a:pt x="2588" y="36297"/>
                  </a:lnTo>
                  <a:cubicBezTo>
                    <a:pt x="386" y="38425"/>
                    <a:pt x="-501" y="41579"/>
                    <a:pt x="277" y="44544"/>
                  </a:cubicBezTo>
                  <a:cubicBezTo>
                    <a:pt x="1052" y="47508"/>
                    <a:pt x="3366" y="49822"/>
                    <a:pt x="6330" y="50597"/>
                  </a:cubicBezTo>
                  <a:cubicBezTo>
                    <a:pt x="9295" y="51375"/>
                    <a:pt x="12449" y="50489"/>
                    <a:pt x="14577" y="48286"/>
                  </a:cubicBezTo>
                  <a:lnTo>
                    <a:pt x="48494" y="14370"/>
                  </a:lnTo>
                  <a:cubicBezTo>
                    <a:pt x="51708" y="11042"/>
                    <a:pt x="51662" y="5754"/>
                    <a:pt x="48391" y="2483"/>
                  </a:cubicBezTo>
                  <a:cubicBezTo>
                    <a:pt x="45120" y="-788"/>
                    <a:pt x="39833" y="-832"/>
                    <a:pt x="36504" y="2380"/>
                  </a:cubicBezTo>
                  <a:close/>
                </a:path>
              </a:pathLst>
            </a:custGeom>
            <a:grpFill/>
            <a:ln w="1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grpSp>
        <p:nvGrpSpPr>
          <p:cNvPr id="40" name="Graphic 7">
            <a:extLst>
              <a:ext uri="{FF2B5EF4-FFF2-40B4-BE49-F238E27FC236}">
                <a16:creationId xmlns:a16="http://schemas.microsoft.com/office/drawing/2014/main" id="{D5BEC3B6-CA8C-4CBE-89AF-0D6560505614}"/>
              </a:ext>
            </a:extLst>
          </p:cNvPr>
          <p:cNvGrpSpPr/>
          <p:nvPr/>
        </p:nvGrpSpPr>
        <p:grpSpPr>
          <a:xfrm>
            <a:off x="605270" y="3046037"/>
            <a:ext cx="732559" cy="732559"/>
            <a:chOff x="2630920" y="3096837"/>
            <a:chExt cx="732559" cy="732559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8F0018E-2DE1-476D-B468-D11E18B956E7}"/>
                </a:ext>
              </a:extLst>
            </p:cNvPr>
            <p:cNvSpPr/>
            <p:nvPr/>
          </p:nvSpPr>
          <p:spPr>
            <a:xfrm>
              <a:off x="2630920" y="3097553"/>
              <a:ext cx="732558" cy="274322"/>
            </a:xfrm>
            <a:custGeom>
              <a:avLst/>
              <a:gdLst>
                <a:gd name="connsiteX0" fmla="*/ 713305 w 732558"/>
                <a:gd name="connsiteY0" fmla="*/ 115353 h 274322"/>
                <a:gd name="connsiteX1" fmla="*/ 572725 w 732558"/>
                <a:gd name="connsiteY1" fmla="*/ 80443 h 274322"/>
                <a:gd name="connsiteX2" fmla="*/ 563638 w 732558"/>
                <a:gd name="connsiteY2" fmla="*/ 80443 h 274322"/>
                <a:gd name="connsiteX3" fmla="*/ 419118 w 732558"/>
                <a:gd name="connsiteY3" fmla="*/ 12869 h 274322"/>
                <a:gd name="connsiteX4" fmla="*/ 361233 w 732558"/>
                <a:gd name="connsiteY4" fmla="*/ 0 h 274322"/>
                <a:gd name="connsiteX5" fmla="*/ 233659 w 732558"/>
                <a:gd name="connsiteY5" fmla="*/ 0 h 274322"/>
                <a:gd name="connsiteX6" fmla="*/ 197805 w 732558"/>
                <a:gd name="connsiteY6" fmla="*/ 7370 h 274322"/>
                <a:gd name="connsiteX7" fmla="*/ 65363 w 732558"/>
                <a:gd name="connsiteY7" fmla="*/ 64242 h 274322"/>
                <a:gd name="connsiteX8" fmla="*/ 42482 w 732558"/>
                <a:gd name="connsiteY8" fmla="*/ 68952 h 274322"/>
                <a:gd name="connsiteX9" fmla="*/ 33668 w 732558"/>
                <a:gd name="connsiteY9" fmla="*/ 68952 h 274322"/>
                <a:gd name="connsiteX10" fmla="*/ 0 w 732558"/>
                <a:gd name="connsiteY10" fmla="*/ 102686 h 274322"/>
                <a:gd name="connsiteX11" fmla="*/ 0 w 732558"/>
                <a:gd name="connsiteY11" fmla="*/ 175675 h 274322"/>
                <a:gd name="connsiteX12" fmla="*/ 27241 w 732558"/>
                <a:gd name="connsiteY12" fmla="*/ 208788 h 274322"/>
                <a:gd name="connsiteX13" fmla="*/ 69706 w 732558"/>
                <a:gd name="connsiteY13" fmla="*/ 217064 h 274322"/>
                <a:gd name="connsiteX14" fmla="*/ 136891 w 732558"/>
                <a:gd name="connsiteY14" fmla="*/ 274323 h 274322"/>
                <a:gd name="connsiteX15" fmla="*/ 196022 w 732558"/>
                <a:gd name="connsiteY15" fmla="*/ 239845 h 274322"/>
                <a:gd name="connsiteX16" fmla="*/ 559473 w 732558"/>
                <a:gd name="connsiteY16" fmla="*/ 239845 h 274322"/>
                <a:gd name="connsiteX17" fmla="*/ 618605 w 732558"/>
                <a:gd name="connsiteY17" fmla="*/ 274323 h 274322"/>
                <a:gd name="connsiteX18" fmla="*/ 677737 w 732558"/>
                <a:gd name="connsiteY18" fmla="*/ 239845 h 274322"/>
                <a:gd name="connsiteX19" fmla="*/ 698891 w 732558"/>
                <a:gd name="connsiteY19" fmla="*/ 239845 h 274322"/>
                <a:gd name="connsiteX20" fmla="*/ 732559 w 732558"/>
                <a:gd name="connsiteY20" fmla="*/ 206110 h 274322"/>
                <a:gd name="connsiteX21" fmla="*/ 732559 w 732558"/>
                <a:gd name="connsiteY21" fmla="*/ 152435 h 274322"/>
                <a:gd name="connsiteX22" fmla="*/ 713305 w 732558"/>
                <a:gd name="connsiteY22" fmla="*/ 115353 h 274322"/>
                <a:gd name="connsiteX23" fmla="*/ 410041 w 732558"/>
                <a:gd name="connsiteY23" fmla="*/ 32356 h 274322"/>
                <a:gd name="connsiteX24" fmla="*/ 512890 w 732558"/>
                <a:gd name="connsiteY24" fmla="*/ 80443 h 274322"/>
                <a:gd name="connsiteX25" fmla="*/ 359747 w 732558"/>
                <a:gd name="connsiteY25" fmla="*/ 80443 h 274322"/>
                <a:gd name="connsiteX26" fmla="*/ 309322 w 732558"/>
                <a:gd name="connsiteY26" fmla="*/ 21504 h 274322"/>
                <a:gd name="connsiteX27" fmla="*/ 361227 w 732558"/>
                <a:gd name="connsiteY27" fmla="*/ 21504 h 274322"/>
                <a:gd name="connsiteX28" fmla="*/ 410041 w 732558"/>
                <a:gd name="connsiteY28" fmla="*/ 32356 h 274322"/>
                <a:gd name="connsiteX29" fmla="*/ 281059 w 732558"/>
                <a:gd name="connsiteY29" fmla="*/ 21504 h 274322"/>
                <a:gd name="connsiteX30" fmla="*/ 331483 w 732558"/>
                <a:gd name="connsiteY30" fmla="*/ 80443 h 274322"/>
                <a:gd name="connsiteX31" fmla="*/ 313291 w 732558"/>
                <a:gd name="connsiteY31" fmla="*/ 80443 h 274322"/>
                <a:gd name="connsiteX32" fmla="*/ 295310 w 732558"/>
                <a:gd name="connsiteY32" fmla="*/ 72155 h 274322"/>
                <a:gd name="connsiteX33" fmla="*/ 251979 w 732558"/>
                <a:gd name="connsiteY33" fmla="*/ 21504 h 274322"/>
                <a:gd name="connsiteX34" fmla="*/ 203853 w 732558"/>
                <a:gd name="connsiteY34" fmla="*/ 218341 h 274322"/>
                <a:gd name="connsiteX35" fmla="*/ 204971 w 732558"/>
                <a:gd name="connsiteY35" fmla="*/ 206110 h 274322"/>
                <a:gd name="connsiteX36" fmla="*/ 203607 w 732558"/>
                <a:gd name="connsiteY36" fmla="*/ 192481 h 274322"/>
                <a:gd name="connsiteX37" fmla="*/ 190959 w 732558"/>
                <a:gd name="connsiteY37" fmla="*/ 184080 h 274322"/>
                <a:gd name="connsiteX38" fmla="*/ 182575 w 732558"/>
                <a:gd name="connsiteY38" fmla="*/ 196759 h 274322"/>
                <a:gd name="connsiteX39" fmla="*/ 183509 w 732558"/>
                <a:gd name="connsiteY39" fmla="*/ 206110 h 274322"/>
                <a:gd name="connsiteX40" fmla="*/ 136891 w 732558"/>
                <a:gd name="connsiteY40" fmla="*/ 252815 h 274322"/>
                <a:gd name="connsiteX41" fmla="*/ 90279 w 732558"/>
                <a:gd name="connsiteY41" fmla="*/ 206110 h 274322"/>
                <a:gd name="connsiteX42" fmla="*/ 136891 w 732558"/>
                <a:gd name="connsiteY42" fmla="*/ 159401 h 274322"/>
                <a:gd name="connsiteX43" fmla="*/ 155592 w 732558"/>
                <a:gd name="connsiteY43" fmla="*/ 163310 h 274322"/>
                <a:gd name="connsiteX44" fmla="*/ 169726 w 732558"/>
                <a:gd name="connsiteY44" fmla="*/ 157778 h 274322"/>
                <a:gd name="connsiteX45" fmla="*/ 164211 w 732558"/>
                <a:gd name="connsiteY45" fmla="*/ 143616 h 274322"/>
                <a:gd name="connsiteX46" fmla="*/ 136891 w 732558"/>
                <a:gd name="connsiteY46" fmla="*/ 137898 h 274322"/>
                <a:gd name="connsiteX47" fmla="*/ 69706 w 732558"/>
                <a:gd name="connsiteY47" fmla="*/ 195157 h 274322"/>
                <a:gd name="connsiteX48" fmla="*/ 31337 w 732558"/>
                <a:gd name="connsiteY48" fmla="*/ 187681 h 274322"/>
                <a:gd name="connsiteX49" fmla="*/ 21456 w 732558"/>
                <a:gd name="connsiteY49" fmla="*/ 175675 h 274322"/>
                <a:gd name="connsiteX50" fmla="*/ 21456 w 732558"/>
                <a:gd name="connsiteY50" fmla="*/ 136420 h 274322"/>
                <a:gd name="connsiteX51" fmla="*/ 33668 w 732558"/>
                <a:gd name="connsiteY51" fmla="*/ 136420 h 274322"/>
                <a:gd name="connsiteX52" fmla="*/ 44399 w 732558"/>
                <a:gd name="connsiteY52" fmla="*/ 125668 h 274322"/>
                <a:gd name="connsiteX53" fmla="*/ 33668 w 732558"/>
                <a:gd name="connsiteY53" fmla="*/ 114916 h 274322"/>
                <a:gd name="connsiteX54" fmla="*/ 21462 w 732558"/>
                <a:gd name="connsiteY54" fmla="*/ 114916 h 274322"/>
                <a:gd name="connsiteX55" fmla="*/ 21462 w 732558"/>
                <a:gd name="connsiteY55" fmla="*/ 102686 h 274322"/>
                <a:gd name="connsiteX56" fmla="*/ 33668 w 732558"/>
                <a:gd name="connsiteY56" fmla="*/ 90456 h 274322"/>
                <a:gd name="connsiteX57" fmla="*/ 42482 w 732558"/>
                <a:gd name="connsiteY57" fmla="*/ 90456 h 274322"/>
                <a:gd name="connsiteX58" fmla="*/ 73819 w 732558"/>
                <a:gd name="connsiteY58" fmla="*/ 84010 h 274322"/>
                <a:gd name="connsiteX59" fmla="*/ 206255 w 732558"/>
                <a:gd name="connsiteY59" fmla="*/ 27137 h 274322"/>
                <a:gd name="connsiteX60" fmla="*/ 224269 w 732558"/>
                <a:gd name="connsiteY60" fmla="*/ 22153 h 274322"/>
                <a:gd name="connsiteX61" fmla="*/ 279019 w 732558"/>
                <a:gd name="connsiteY61" fmla="*/ 86149 h 274322"/>
                <a:gd name="connsiteX62" fmla="*/ 313291 w 732558"/>
                <a:gd name="connsiteY62" fmla="*/ 101947 h 274322"/>
                <a:gd name="connsiteX63" fmla="*/ 572725 w 732558"/>
                <a:gd name="connsiteY63" fmla="*/ 101947 h 274322"/>
                <a:gd name="connsiteX64" fmla="*/ 690480 w 732558"/>
                <a:gd name="connsiteY64" fmla="*/ 126407 h 274322"/>
                <a:gd name="connsiteX65" fmla="*/ 687422 w 732558"/>
                <a:gd name="connsiteY65" fmla="*/ 126407 h 274322"/>
                <a:gd name="connsiteX66" fmla="*/ 676691 w 732558"/>
                <a:gd name="connsiteY66" fmla="*/ 137159 h 274322"/>
                <a:gd name="connsiteX67" fmla="*/ 687422 w 732558"/>
                <a:gd name="connsiteY67" fmla="*/ 147911 h 274322"/>
                <a:gd name="connsiteX68" fmla="*/ 710655 w 732558"/>
                <a:gd name="connsiteY68" fmla="*/ 147911 h 274322"/>
                <a:gd name="connsiteX69" fmla="*/ 711097 w 732558"/>
                <a:gd name="connsiteY69" fmla="*/ 152435 h 274322"/>
                <a:gd name="connsiteX70" fmla="*/ 711097 w 732558"/>
                <a:gd name="connsiteY70" fmla="*/ 172376 h 274322"/>
                <a:gd name="connsiteX71" fmla="*/ 677737 w 732558"/>
                <a:gd name="connsiteY71" fmla="*/ 172376 h 274322"/>
                <a:gd name="connsiteX72" fmla="*/ 618605 w 732558"/>
                <a:gd name="connsiteY72" fmla="*/ 137904 h 274322"/>
                <a:gd name="connsiteX73" fmla="*/ 559473 w 732558"/>
                <a:gd name="connsiteY73" fmla="*/ 172376 h 274322"/>
                <a:gd name="connsiteX74" fmla="*/ 538325 w 732558"/>
                <a:gd name="connsiteY74" fmla="*/ 172376 h 274322"/>
                <a:gd name="connsiteX75" fmla="*/ 527594 w 732558"/>
                <a:gd name="connsiteY75" fmla="*/ 183128 h 274322"/>
                <a:gd name="connsiteX76" fmla="*/ 538325 w 732558"/>
                <a:gd name="connsiteY76" fmla="*/ 193880 h 274322"/>
                <a:gd name="connsiteX77" fmla="*/ 551644 w 732558"/>
                <a:gd name="connsiteY77" fmla="*/ 193880 h 274322"/>
                <a:gd name="connsiteX78" fmla="*/ 550525 w 732558"/>
                <a:gd name="connsiteY78" fmla="*/ 206110 h 274322"/>
                <a:gd name="connsiteX79" fmla="*/ 551644 w 732558"/>
                <a:gd name="connsiteY79" fmla="*/ 218341 h 274322"/>
                <a:gd name="connsiteX80" fmla="*/ 618605 w 732558"/>
                <a:gd name="connsiteY80" fmla="*/ 252815 h 274322"/>
                <a:gd name="connsiteX81" fmla="*/ 571987 w 732558"/>
                <a:gd name="connsiteY81" fmla="*/ 206110 h 274322"/>
                <a:gd name="connsiteX82" fmla="*/ 618605 w 732558"/>
                <a:gd name="connsiteY82" fmla="*/ 159401 h 274322"/>
                <a:gd name="connsiteX83" fmla="*/ 665224 w 732558"/>
                <a:gd name="connsiteY83" fmla="*/ 206110 h 274322"/>
                <a:gd name="connsiteX84" fmla="*/ 618605 w 732558"/>
                <a:gd name="connsiteY84" fmla="*/ 252815 h 274322"/>
                <a:gd name="connsiteX85" fmla="*/ 698891 w 732558"/>
                <a:gd name="connsiteY85" fmla="*/ 218341 h 274322"/>
                <a:gd name="connsiteX86" fmla="*/ 685567 w 732558"/>
                <a:gd name="connsiteY86" fmla="*/ 218341 h 274322"/>
                <a:gd name="connsiteX87" fmla="*/ 686685 w 732558"/>
                <a:gd name="connsiteY87" fmla="*/ 206110 h 274322"/>
                <a:gd name="connsiteX88" fmla="*/ 685567 w 732558"/>
                <a:gd name="connsiteY88" fmla="*/ 193880 h 274322"/>
                <a:gd name="connsiteX89" fmla="*/ 711097 w 732558"/>
                <a:gd name="connsiteY89" fmla="*/ 193880 h 274322"/>
                <a:gd name="connsiteX90" fmla="*/ 711097 w 732558"/>
                <a:gd name="connsiteY90" fmla="*/ 206110 h 274322"/>
                <a:gd name="connsiteX91" fmla="*/ 698891 w 732558"/>
                <a:gd name="connsiteY91" fmla="*/ 218341 h 27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732558" h="274322">
                  <a:moveTo>
                    <a:pt x="713305" y="115353"/>
                  </a:moveTo>
                  <a:cubicBezTo>
                    <a:pt x="672249" y="86496"/>
                    <a:pt x="614195" y="80443"/>
                    <a:pt x="572725" y="80443"/>
                  </a:cubicBezTo>
                  <a:lnTo>
                    <a:pt x="563638" y="80443"/>
                  </a:lnTo>
                  <a:lnTo>
                    <a:pt x="419118" y="12869"/>
                  </a:lnTo>
                  <a:cubicBezTo>
                    <a:pt x="401116" y="4446"/>
                    <a:pt x="381095" y="0"/>
                    <a:pt x="361233" y="0"/>
                  </a:cubicBezTo>
                  <a:lnTo>
                    <a:pt x="233659" y="0"/>
                  </a:lnTo>
                  <a:cubicBezTo>
                    <a:pt x="221263" y="0"/>
                    <a:pt x="209201" y="2481"/>
                    <a:pt x="197805" y="7370"/>
                  </a:cubicBezTo>
                  <a:lnTo>
                    <a:pt x="65363" y="64242"/>
                  </a:lnTo>
                  <a:cubicBezTo>
                    <a:pt x="58092" y="67367"/>
                    <a:pt x="50396" y="68952"/>
                    <a:pt x="42482" y="68952"/>
                  </a:cubicBezTo>
                  <a:lnTo>
                    <a:pt x="33668" y="68952"/>
                  </a:lnTo>
                  <a:cubicBezTo>
                    <a:pt x="15107" y="68946"/>
                    <a:pt x="0" y="84083"/>
                    <a:pt x="0" y="102686"/>
                  </a:cubicBezTo>
                  <a:lnTo>
                    <a:pt x="0" y="175675"/>
                  </a:lnTo>
                  <a:cubicBezTo>
                    <a:pt x="0" y="191786"/>
                    <a:pt x="11457" y="205713"/>
                    <a:pt x="27241" y="208788"/>
                  </a:cubicBezTo>
                  <a:lnTo>
                    <a:pt x="69706" y="217064"/>
                  </a:lnTo>
                  <a:cubicBezTo>
                    <a:pt x="74954" y="249487"/>
                    <a:pt x="103078" y="274323"/>
                    <a:pt x="136891" y="274323"/>
                  </a:cubicBezTo>
                  <a:cubicBezTo>
                    <a:pt x="162186" y="274323"/>
                    <a:pt x="184286" y="260418"/>
                    <a:pt x="196022" y="239845"/>
                  </a:cubicBezTo>
                  <a:lnTo>
                    <a:pt x="559473" y="239845"/>
                  </a:lnTo>
                  <a:cubicBezTo>
                    <a:pt x="571210" y="260418"/>
                    <a:pt x="593310" y="274323"/>
                    <a:pt x="618605" y="274323"/>
                  </a:cubicBezTo>
                  <a:cubicBezTo>
                    <a:pt x="643895" y="274323"/>
                    <a:pt x="665999" y="260418"/>
                    <a:pt x="677737" y="239845"/>
                  </a:cubicBezTo>
                  <a:lnTo>
                    <a:pt x="698891" y="239845"/>
                  </a:lnTo>
                  <a:cubicBezTo>
                    <a:pt x="717451" y="239845"/>
                    <a:pt x="732559" y="224714"/>
                    <a:pt x="732559" y="206110"/>
                  </a:cubicBezTo>
                  <a:lnTo>
                    <a:pt x="732559" y="152435"/>
                  </a:lnTo>
                  <a:cubicBezTo>
                    <a:pt x="732559" y="137691"/>
                    <a:pt x="725361" y="123825"/>
                    <a:pt x="713305" y="115353"/>
                  </a:cubicBezTo>
                  <a:close/>
                  <a:moveTo>
                    <a:pt x="410041" y="32356"/>
                  </a:moveTo>
                  <a:lnTo>
                    <a:pt x="512890" y="80443"/>
                  </a:lnTo>
                  <a:lnTo>
                    <a:pt x="359747" y="80443"/>
                  </a:lnTo>
                  <a:lnTo>
                    <a:pt x="309322" y="21504"/>
                  </a:lnTo>
                  <a:lnTo>
                    <a:pt x="361227" y="21504"/>
                  </a:lnTo>
                  <a:cubicBezTo>
                    <a:pt x="377983" y="21504"/>
                    <a:pt x="394862" y="25256"/>
                    <a:pt x="410041" y="32356"/>
                  </a:cubicBezTo>
                  <a:close/>
                  <a:moveTo>
                    <a:pt x="281059" y="21504"/>
                  </a:moveTo>
                  <a:lnTo>
                    <a:pt x="331483" y="80443"/>
                  </a:lnTo>
                  <a:lnTo>
                    <a:pt x="313291" y="80443"/>
                  </a:lnTo>
                  <a:cubicBezTo>
                    <a:pt x="306371" y="80443"/>
                    <a:pt x="299816" y="77424"/>
                    <a:pt x="295310" y="72155"/>
                  </a:cubicBezTo>
                  <a:lnTo>
                    <a:pt x="251979" y="21504"/>
                  </a:lnTo>
                  <a:close/>
                  <a:moveTo>
                    <a:pt x="203853" y="218341"/>
                  </a:moveTo>
                  <a:cubicBezTo>
                    <a:pt x="204573" y="214370"/>
                    <a:pt x="204971" y="210289"/>
                    <a:pt x="204971" y="206110"/>
                  </a:cubicBezTo>
                  <a:cubicBezTo>
                    <a:pt x="204971" y="201530"/>
                    <a:pt x="204513" y="196944"/>
                    <a:pt x="203607" y="192481"/>
                  </a:cubicBezTo>
                  <a:cubicBezTo>
                    <a:pt x="202427" y="186662"/>
                    <a:pt x="196765" y="182905"/>
                    <a:pt x="190959" y="184080"/>
                  </a:cubicBezTo>
                  <a:cubicBezTo>
                    <a:pt x="185146" y="185261"/>
                    <a:pt x="181396" y="190940"/>
                    <a:pt x="182575" y="196759"/>
                  </a:cubicBezTo>
                  <a:cubicBezTo>
                    <a:pt x="183196" y="199811"/>
                    <a:pt x="183509" y="202958"/>
                    <a:pt x="183509" y="206110"/>
                  </a:cubicBezTo>
                  <a:cubicBezTo>
                    <a:pt x="183509" y="231864"/>
                    <a:pt x="162595" y="252815"/>
                    <a:pt x="136891" y="252815"/>
                  </a:cubicBezTo>
                  <a:cubicBezTo>
                    <a:pt x="111187" y="252815"/>
                    <a:pt x="90279" y="231864"/>
                    <a:pt x="90279" y="206110"/>
                  </a:cubicBezTo>
                  <a:cubicBezTo>
                    <a:pt x="90279" y="180357"/>
                    <a:pt x="111187" y="159401"/>
                    <a:pt x="136891" y="159401"/>
                  </a:cubicBezTo>
                  <a:cubicBezTo>
                    <a:pt x="143403" y="159401"/>
                    <a:pt x="149690" y="160717"/>
                    <a:pt x="155592" y="163310"/>
                  </a:cubicBezTo>
                  <a:cubicBezTo>
                    <a:pt x="161013" y="165690"/>
                    <a:pt x="167345" y="163216"/>
                    <a:pt x="169726" y="157778"/>
                  </a:cubicBezTo>
                  <a:cubicBezTo>
                    <a:pt x="172107" y="152341"/>
                    <a:pt x="169637" y="146001"/>
                    <a:pt x="164211" y="143616"/>
                  </a:cubicBezTo>
                  <a:cubicBezTo>
                    <a:pt x="155574" y="139824"/>
                    <a:pt x="146382" y="137898"/>
                    <a:pt x="136891" y="137898"/>
                  </a:cubicBezTo>
                  <a:cubicBezTo>
                    <a:pt x="103078" y="137898"/>
                    <a:pt x="74954" y="162734"/>
                    <a:pt x="69706" y="195157"/>
                  </a:cubicBezTo>
                  <a:lnTo>
                    <a:pt x="31337" y="187681"/>
                  </a:lnTo>
                  <a:cubicBezTo>
                    <a:pt x="25614" y="186567"/>
                    <a:pt x="21456" y="181516"/>
                    <a:pt x="21456" y="175675"/>
                  </a:cubicBezTo>
                  <a:lnTo>
                    <a:pt x="21456" y="136420"/>
                  </a:lnTo>
                  <a:lnTo>
                    <a:pt x="33668" y="136420"/>
                  </a:lnTo>
                  <a:cubicBezTo>
                    <a:pt x="39592" y="136420"/>
                    <a:pt x="44399" y="131604"/>
                    <a:pt x="44399" y="125668"/>
                  </a:cubicBezTo>
                  <a:cubicBezTo>
                    <a:pt x="44399" y="119732"/>
                    <a:pt x="39592" y="114916"/>
                    <a:pt x="33668" y="114916"/>
                  </a:cubicBezTo>
                  <a:lnTo>
                    <a:pt x="21462" y="114916"/>
                  </a:lnTo>
                  <a:lnTo>
                    <a:pt x="21462" y="102686"/>
                  </a:lnTo>
                  <a:cubicBezTo>
                    <a:pt x="21462" y="95938"/>
                    <a:pt x="26939" y="90456"/>
                    <a:pt x="33668" y="90456"/>
                  </a:cubicBezTo>
                  <a:lnTo>
                    <a:pt x="42482" y="90456"/>
                  </a:lnTo>
                  <a:cubicBezTo>
                    <a:pt x="53319" y="90456"/>
                    <a:pt x="63860" y="88283"/>
                    <a:pt x="73819" y="84010"/>
                  </a:cubicBezTo>
                  <a:lnTo>
                    <a:pt x="206255" y="27137"/>
                  </a:lnTo>
                  <a:cubicBezTo>
                    <a:pt x="212063" y="24645"/>
                    <a:pt x="218094" y="22993"/>
                    <a:pt x="224269" y="22153"/>
                  </a:cubicBezTo>
                  <a:lnTo>
                    <a:pt x="279019" y="86149"/>
                  </a:lnTo>
                  <a:cubicBezTo>
                    <a:pt x="287604" y="96190"/>
                    <a:pt x="300095" y="101947"/>
                    <a:pt x="313291" y="101947"/>
                  </a:cubicBezTo>
                  <a:lnTo>
                    <a:pt x="572725" y="101947"/>
                  </a:lnTo>
                  <a:cubicBezTo>
                    <a:pt x="601402" y="101947"/>
                    <a:pt x="652570" y="105312"/>
                    <a:pt x="690480" y="126407"/>
                  </a:cubicBezTo>
                  <a:lnTo>
                    <a:pt x="687422" y="126407"/>
                  </a:lnTo>
                  <a:cubicBezTo>
                    <a:pt x="681493" y="126407"/>
                    <a:pt x="676691" y="131223"/>
                    <a:pt x="676691" y="137159"/>
                  </a:cubicBezTo>
                  <a:cubicBezTo>
                    <a:pt x="676691" y="143100"/>
                    <a:pt x="681493" y="147911"/>
                    <a:pt x="687422" y="147911"/>
                  </a:cubicBezTo>
                  <a:lnTo>
                    <a:pt x="710655" y="147911"/>
                  </a:lnTo>
                  <a:cubicBezTo>
                    <a:pt x="710941" y="149389"/>
                    <a:pt x="711097" y="150901"/>
                    <a:pt x="711097" y="152435"/>
                  </a:cubicBezTo>
                  <a:lnTo>
                    <a:pt x="711097" y="172376"/>
                  </a:lnTo>
                  <a:lnTo>
                    <a:pt x="677737" y="172376"/>
                  </a:lnTo>
                  <a:cubicBezTo>
                    <a:pt x="665999" y="151803"/>
                    <a:pt x="643901" y="137904"/>
                    <a:pt x="618605" y="137904"/>
                  </a:cubicBezTo>
                  <a:cubicBezTo>
                    <a:pt x="593310" y="137904"/>
                    <a:pt x="571210" y="151803"/>
                    <a:pt x="559473" y="172376"/>
                  </a:cubicBezTo>
                  <a:lnTo>
                    <a:pt x="538325" y="172376"/>
                  </a:lnTo>
                  <a:cubicBezTo>
                    <a:pt x="532396" y="172376"/>
                    <a:pt x="527594" y="177188"/>
                    <a:pt x="527594" y="183128"/>
                  </a:cubicBezTo>
                  <a:cubicBezTo>
                    <a:pt x="527594" y="189065"/>
                    <a:pt x="532396" y="193880"/>
                    <a:pt x="538325" y="193880"/>
                  </a:cubicBezTo>
                  <a:lnTo>
                    <a:pt x="551644" y="193880"/>
                  </a:lnTo>
                  <a:cubicBezTo>
                    <a:pt x="550923" y="197851"/>
                    <a:pt x="550525" y="201933"/>
                    <a:pt x="550525" y="206110"/>
                  </a:cubicBezTo>
                  <a:cubicBezTo>
                    <a:pt x="550525" y="210289"/>
                    <a:pt x="550923" y="214370"/>
                    <a:pt x="551644" y="218341"/>
                  </a:cubicBezTo>
                  <a:close/>
                  <a:moveTo>
                    <a:pt x="618605" y="252815"/>
                  </a:moveTo>
                  <a:cubicBezTo>
                    <a:pt x="592902" y="252815"/>
                    <a:pt x="571987" y="231864"/>
                    <a:pt x="571987" y="206110"/>
                  </a:cubicBezTo>
                  <a:cubicBezTo>
                    <a:pt x="571987" y="180357"/>
                    <a:pt x="592902" y="159401"/>
                    <a:pt x="618605" y="159401"/>
                  </a:cubicBezTo>
                  <a:cubicBezTo>
                    <a:pt x="644309" y="159401"/>
                    <a:pt x="665224" y="180357"/>
                    <a:pt x="665224" y="206110"/>
                  </a:cubicBezTo>
                  <a:cubicBezTo>
                    <a:pt x="665224" y="231864"/>
                    <a:pt x="644309" y="252815"/>
                    <a:pt x="618605" y="252815"/>
                  </a:cubicBezTo>
                  <a:close/>
                  <a:moveTo>
                    <a:pt x="698891" y="218341"/>
                  </a:moveTo>
                  <a:lnTo>
                    <a:pt x="685567" y="218341"/>
                  </a:lnTo>
                  <a:cubicBezTo>
                    <a:pt x="686288" y="214370"/>
                    <a:pt x="686685" y="210289"/>
                    <a:pt x="686685" y="206110"/>
                  </a:cubicBezTo>
                  <a:cubicBezTo>
                    <a:pt x="686685" y="201933"/>
                    <a:pt x="686288" y="197851"/>
                    <a:pt x="685567" y="193880"/>
                  </a:cubicBezTo>
                  <a:lnTo>
                    <a:pt x="711097" y="193880"/>
                  </a:lnTo>
                  <a:lnTo>
                    <a:pt x="711097" y="206110"/>
                  </a:lnTo>
                  <a:cubicBezTo>
                    <a:pt x="711097" y="212854"/>
                    <a:pt x="705620" y="218341"/>
                    <a:pt x="698891" y="218341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A2DF8D0-5125-4EB7-BAAA-60805E835CBA}"/>
                </a:ext>
              </a:extLst>
            </p:cNvPr>
            <p:cNvSpPr/>
            <p:nvPr/>
          </p:nvSpPr>
          <p:spPr>
            <a:xfrm>
              <a:off x="2871775" y="3223960"/>
              <a:ext cx="262321" cy="67473"/>
            </a:xfrm>
            <a:custGeom>
              <a:avLst/>
              <a:gdLst>
                <a:gd name="connsiteX0" fmla="*/ 251590 w 262321"/>
                <a:gd name="connsiteY0" fmla="*/ 45969 h 67473"/>
                <a:gd name="connsiteX1" fmla="*/ 107853 w 262321"/>
                <a:gd name="connsiteY1" fmla="*/ 45969 h 67473"/>
                <a:gd name="connsiteX2" fmla="*/ 83545 w 262321"/>
                <a:gd name="connsiteY2" fmla="*/ 13496 h 67473"/>
                <a:gd name="connsiteX3" fmla="*/ 56607 w 262321"/>
                <a:gd name="connsiteY3" fmla="*/ 0 h 67473"/>
                <a:gd name="connsiteX4" fmla="*/ 10733 w 262321"/>
                <a:gd name="connsiteY4" fmla="*/ 0 h 67473"/>
                <a:gd name="connsiteX5" fmla="*/ 1137 w 262321"/>
                <a:gd name="connsiteY5" fmla="*/ 5947 h 67473"/>
                <a:gd name="connsiteX6" fmla="*/ 2148 w 262321"/>
                <a:gd name="connsiteY6" fmla="*/ 17203 h 67473"/>
                <a:gd name="connsiteX7" fmla="*/ 29674 w 262321"/>
                <a:gd name="connsiteY7" fmla="*/ 53977 h 67473"/>
                <a:gd name="connsiteX8" fmla="*/ 56607 w 262321"/>
                <a:gd name="connsiteY8" fmla="*/ 67473 h 67473"/>
                <a:gd name="connsiteX9" fmla="*/ 251590 w 262321"/>
                <a:gd name="connsiteY9" fmla="*/ 67473 h 67473"/>
                <a:gd name="connsiteX10" fmla="*/ 262321 w 262321"/>
                <a:gd name="connsiteY10" fmla="*/ 56721 h 67473"/>
                <a:gd name="connsiteX11" fmla="*/ 251590 w 262321"/>
                <a:gd name="connsiteY11" fmla="*/ 45969 h 67473"/>
                <a:gd name="connsiteX12" fmla="*/ 56607 w 262321"/>
                <a:gd name="connsiteY12" fmla="*/ 45969 h 67473"/>
                <a:gd name="connsiteX13" fmla="*/ 46843 w 262321"/>
                <a:gd name="connsiteY13" fmla="*/ 41075 h 67473"/>
                <a:gd name="connsiteX14" fmla="*/ 32195 w 262321"/>
                <a:gd name="connsiteY14" fmla="*/ 21504 h 67473"/>
                <a:gd name="connsiteX15" fmla="*/ 56607 w 262321"/>
                <a:gd name="connsiteY15" fmla="*/ 21504 h 67473"/>
                <a:gd name="connsiteX16" fmla="*/ 66376 w 262321"/>
                <a:gd name="connsiteY16" fmla="*/ 26398 h 67473"/>
                <a:gd name="connsiteX17" fmla="*/ 81026 w 262321"/>
                <a:gd name="connsiteY17" fmla="*/ 45969 h 6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321" h="67473">
                  <a:moveTo>
                    <a:pt x="251590" y="45969"/>
                  </a:moveTo>
                  <a:lnTo>
                    <a:pt x="107853" y="45969"/>
                  </a:lnTo>
                  <a:lnTo>
                    <a:pt x="83545" y="13496"/>
                  </a:lnTo>
                  <a:cubicBezTo>
                    <a:pt x="77220" y="5045"/>
                    <a:pt x="67149" y="0"/>
                    <a:pt x="56607" y="0"/>
                  </a:cubicBezTo>
                  <a:lnTo>
                    <a:pt x="10733" y="0"/>
                  </a:lnTo>
                  <a:cubicBezTo>
                    <a:pt x="6664" y="0"/>
                    <a:pt x="2953" y="2302"/>
                    <a:pt x="1137" y="5947"/>
                  </a:cubicBezTo>
                  <a:cubicBezTo>
                    <a:pt x="-686" y="9587"/>
                    <a:pt x="-294" y="13949"/>
                    <a:pt x="2148" y="17203"/>
                  </a:cubicBezTo>
                  <a:lnTo>
                    <a:pt x="29674" y="53977"/>
                  </a:lnTo>
                  <a:cubicBezTo>
                    <a:pt x="35995" y="62428"/>
                    <a:pt x="46066" y="67473"/>
                    <a:pt x="56607" y="67473"/>
                  </a:cubicBezTo>
                  <a:lnTo>
                    <a:pt x="251590" y="67473"/>
                  </a:lnTo>
                  <a:cubicBezTo>
                    <a:pt x="257514" y="67473"/>
                    <a:pt x="262321" y="62658"/>
                    <a:pt x="262321" y="56721"/>
                  </a:cubicBezTo>
                  <a:cubicBezTo>
                    <a:pt x="262321" y="50781"/>
                    <a:pt x="257514" y="45969"/>
                    <a:pt x="251590" y="45969"/>
                  </a:cubicBezTo>
                  <a:close/>
                  <a:moveTo>
                    <a:pt x="56607" y="45969"/>
                  </a:moveTo>
                  <a:cubicBezTo>
                    <a:pt x="52784" y="45969"/>
                    <a:pt x="49135" y="44139"/>
                    <a:pt x="46843" y="41075"/>
                  </a:cubicBezTo>
                  <a:lnTo>
                    <a:pt x="32195" y="21504"/>
                  </a:lnTo>
                  <a:lnTo>
                    <a:pt x="56607" y="21504"/>
                  </a:lnTo>
                  <a:cubicBezTo>
                    <a:pt x="60430" y="21504"/>
                    <a:pt x="64080" y="23335"/>
                    <a:pt x="66376" y="26398"/>
                  </a:cubicBezTo>
                  <a:lnTo>
                    <a:pt x="81026" y="45969"/>
                  </a:ln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FA67A31-0F46-4876-906D-A8370DB7B5B7}"/>
                </a:ext>
              </a:extLst>
            </p:cNvPr>
            <p:cNvSpPr/>
            <p:nvPr/>
          </p:nvSpPr>
          <p:spPr>
            <a:xfrm>
              <a:off x="2745611" y="3281421"/>
              <a:ext cx="44398" cy="44485"/>
            </a:xfrm>
            <a:custGeom>
              <a:avLst/>
              <a:gdLst>
                <a:gd name="connsiteX0" fmla="*/ 22199 w 44398"/>
                <a:gd name="connsiteY0" fmla="*/ 0 h 44485"/>
                <a:gd name="connsiteX1" fmla="*/ 0 w 44398"/>
                <a:gd name="connsiteY1" fmla="*/ 22242 h 44485"/>
                <a:gd name="connsiteX2" fmla="*/ 22199 w 44398"/>
                <a:gd name="connsiteY2" fmla="*/ 44485 h 44485"/>
                <a:gd name="connsiteX3" fmla="*/ 44398 w 44398"/>
                <a:gd name="connsiteY3" fmla="*/ 22242 h 44485"/>
                <a:gd name="connsiteX4" fmla="*/ 22199 w 44398"/>
                <a:gd name="connsiteY4" fmla="*/ 0 h 4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8" h="44485">
                  <a:moveTo>
                    <a:pt x="22199" y="0"/>
                  </a:moveTo>
                  <a:cubicBezTo>
                    <a:pt x="9960" y="0"/>
                    <a:pt x="0" y="9979"/>
                    <a:pt x="0" y="22242"/>
                  </a:cubicBezTo>
                  <a:cubicBezTo>
                    <a:pt x="0" y="34506"/>
                    <a:pt x="9960" y="44485"/>
                    <a:pt x="22199" y="44485"/>
                  </a:cubicBezTo>
                  <a:cubicBezTo>
                    <a:pt x="34444" y="44485"/>
                    <a:pt x="44398" y="34506"/>
                    <a:pt x="44398" y="22242"/>
                  </a:cubicBezTo>
                  <a:cubicBezTo>
                    <a:pt x="44398" y="9979"/>
                    <a:pt x="34444" y="0"/>
                    <a:pt x="22199" y="0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DF86908-FE0F-4F8E-97E0-7275DC5C4712}"/>
                </a:ext>
              </a:extLst>
            </p:cNvPr>
            <p:cNvSpPr/>
            <p:nvPr/>
          </p:nvSpPr>
          <p:spPr>
            <a:xfrm>
              <a:off x="3227326" y="3281421"/>
              <a:ext cx="44398" cy="44485"/>
            </a:xfrm>
            <a:custGeom>
              <a:avLst/>
              <a:gdLst>
                <a:gd name="connsiteX0" fmla="*/ 22199 w 44398"/>
                <a:gd name="connsiteY0" fmla="*/ 0 h 44485"/>
                <a:gd name="connsiteX1" fmla="*/ 0 w 44398"/>
                <a:gd name="connsiteY1" fmla="*/ 22242 h 44485"/>
                <a:gd name="connsiteX2" fmla="*/ 22199 w 44398"/>
                <a:gd name="connsiteY2" fmla="*/ 44485 h 44485"/>
                <a:gd name="connsiteX3" fmla="*/ 44399 w 44398"/>
                <a:gd name="connsiteY3" fmla="*/ 22242 h 44485"/>
                <a:gd name="connsiteX4" fmla="*/ 22199 w 44398"/>
                <a:gd name="connsiteY4" fmla="*/ 0 h 4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98" h="44485">
                  <a:moveTo>
                    <a:pt x="22199" y="0"/>
                  </a:moveTo>
                  <a:cubicBezTo>
                    <a:pt x="9960" y="0"/>
                    <a:pt x="0" y="9979"/>
                    <a:pt x="0" y="22242"/>
                  </a:cubicBezTo>
                  <a:cubicBezTo>
                    <a:pt x="0" y="34506"/>
                    <a:pt x="9960" y="44485"/>
                    <a:pt x="22199" y="44485"/>
                  </a:cubicBezTo>
                  <a:cubicBezTo>
                    <a:pt x="34439" y="44485"/>
                    <a:pt x="44399" y="34506"/>
                    <a:pt x="44399" y="22242"/>
                  </a:cubicBezTo>
                  <a:cubicBezTo>
                    <a:pt x="44399" y="9979"/>
                    <a:pt x="34439" y="0"/>
                    <a:pt x="22199" y="0"/>
                  </a:cubicBezTo>
                  <a:close/>
                </a:path>
              </a:pathLst>
            </a:custGeom>
            <a:grpFill/>
            <a:ln w="1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grpSp>
        <p:nvGrpSpPr>
          <p:cNvPr id="45" name="Graphic 8">
            <a:extLst>
              <a:ext uri="{FF2B5EF4-FFF2-40B4-BE49-F238E27FC236}">
                <a16:creationId xmlns:a16="http://schemas.microsoft.com/office/drawing/2014/main" id="{007F649C-767C-4BAF-A05F-2666432BEF9B}"/>
              </a:ext>
            </a:extLst>
          </p:cNvPr>
          <p:cNvGrpSpPr/>
          <p:nvPr/>
        </p:nvGrpSpPr>
        <p:grpSpPr>
          <a:xfrm>
            <a:off x="666750" y="1042686"/>
            <a:ext cx="580951" cy="580951"/>
            <a:chOff x="2692400" y="1906286"/>
            <a:chExt cx="580951" cy="580951"/>
          </a:xfrm>
          <a:solidFill>
            <a:schemeClr val="bg1"/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1EC69C8-E733-442C-BBB7-E900BFEA4D0B}"/>
                </a:ext>
              </a:extLst>
            </p:cNvPr>
            <p:cNvSpPr/>
            <p:nvPr/>
          </p:nvSpPr>
          <p:spPr>
            <a:xfrm>
              <a:off x="2692400" y="2015214"/>
              <a:ext cx="580951" cy="363094"/>
            </a:xfrm>
            <a:custGeom>
              <a:avLst/>
              <a:gdLst>
                <a:gd name="connsiteX0" fmla="*/ 363094 w 580951"/>
                <a:gd name="connsiteY0" fmla="*/ 36309 h 363094"/>
                <a:gd name="connsiteX1" fmla="*/ 472023 w 580951"/>
                <a:gd name="connsiteY1" fmla="*/ 143891 h 363094"/>
                <a:gd name="connsiteX2" fmla="*/ 471455 w 580951"/>
                <a:gd name="connsiteY2" fmla="*/ 150557 h 363094"/>
                <a:gd name="connsiteX3" fmla="*/ 470534 w 580951"/>
                <a:gd name="connsiteY3" fmla="*/ 177222 h 363094"/>
                <a:gd name="connsiteX4" fmla="*/ 495780 w 580951"/>
                <a:gd name="connsiteY4" fmla="*/ 186016 h 363094"/>
                <a:gd name="connsiteX5" fmla="*/ 544642 w 580951"/>
                <a:gd name="connsiteY5" fmla="*/ 254166 h 363094"/>
                <a:gd name="connsiteX6" fmla="*/ 472023 w 580951"/>
                <a:gd name="connsiteY6" fmla="*/ 326785 h 363094"/>
                <a:gd name="connsiteX7" fmla="*/ 108928 w 580951"/>
                <a:gd name="connsiteY7" fmla="*/ 326785 h 363094"/>
                <a:gd name="connsiteX8" fmla="*/ 36309 w 580951"/>
                <a:gd name="connsiteY8" fmla="*/ 254166 h 363094"/>
                <a:gd name="connsiteX9" fmla="*/ 107794 w 580951"/>
                <a:gd name="connsiteY9" fmla="*/ 181547 h 363094"/>
                <a:gd name="connsiteX10" fmla="*/ 113041 w 580951"/>
                <a:gd name="connsiteY10" fmla="*/ 182115 h 363094"/>
                <a:gd name="connsiteX11" fmla="*/ 140629 w 580951"/>
                <a:gd name="connsiteY11" fmla="*/ 183923 h 363094"/>
                <a:gd name="connsiteX12" fmla="*/ 149706 w 580951"/>
                <a:gd name="connsiteY12" fmla="*/ 157861 h 363094"/>
                <a:gd name="connsiteX13" fmla="*/ 217857 w 580951"/>
                <a:gd name="connsiteY13" fmla="*/ 108928 h 363094"/>
                <a:gd name="connsiteX14" fmla="*/ 230551 w 580951"/>
                <a:gd name="connsiteY14" fmla="*/ 110276 h 363094"/>
                <a:gd name="connsiteX15" fmla="*/ 255975 w 580951"/>
                <a:gd name="connsiteY15" fmla="*/ 114850 h 363094"/>
                <a:gd name="connsiteX16" fmla="*/ 268633 w 580951"/>
                <a:gd name="connsiteY16" fmla="*/ 92334 h 363094"/>
                <a:gd name="connsiteX17" fmla="*/ 363094 w 580951"/>
                <a:gd name="connsiteY17" fmla="*/ 36309 h 363094"/>
                <a:gd name="connsiteX18" fmla="*/ 363094 w 580951"/>
                <a:gd name="connsiteY18" fmla="*/ 0 h 363094"/>
                <a:gd name="connsiteX19" fmla="*/ 236969 w 580951"/>
                <a:gd name="connsiteY19" fmla="*/ 74534 h 363094"/>
                <a:gd name="connsiteX20" fmla="*/ 217857 w 580951"/>
                <a:gd name="connsiteY20" fmla="*/ 72619 h 363094"/>
                <a:gd name="connsiteX21" fmla="*/ 115417 w 580951"/>
                <a:gd name="connsiteY21" fmla="*/ 145877 h 363094"/>
                <a:gd name="connsiteX22" fmla="*/ 108928 w 580951"/>
                <a:gd name="connsiteY22" fmla="*/ 145238 h 363094"/>
                <a:gd name="connsiteX23" fmla="*/ 0 w 580951"/>
                <a:gd name="connsiteY23" fmla="*/ 254166 h 363094"/>
                <a:gd name="connsiteX24" fmla="*/ 108928 w 580951"/>
                <a:gd name="connsiteY24" fmla="*/ 363094 h 363094"/>
                <a:gd name="connsiteX25" fmla="*/ 472023 w 580951"/>
                <a:gd name="connsiteY25" fmla="*/ 363094 h 363094"/>
                <a:gd name="connsiteX26" fmla="*/ 580951 w 580951"/>
                <a:gd name="connsiteY26" fmla="*/ 254166 h 363094"/>
                <a:gd name="connsiteX27" fmla="*/ 507694 w 580951"/>
                <a:gd name="connsiteY27" fmla="*/ 151691 h 363094"/>
                <a:gd name="connsiteX28" fmla="*/ 508332 w 580951"/>
                <a:gd name="connsiteY28" fmla="*/ 145238 h 363094"/>
                <a:gd name="connsiteX29" fmla="*/ 363094 w 580951"/>
                <a:gd name="connsiteY29" fmla="*/ 0 h 363094"/>
                <a:gd name="connsiteX30" fmla="*/ 363094 w 580951"/>
                <a:gd name="connsiteY30" fmla="*/ 0 h 36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0951" h="363094">
                  <a:moveTo>
                    <a:pt x="363094" y="36309"/>
                  </a:moveTo>
                  <a:cubicBezTo>
                    <a:pt x="422735" y="36309"/>
                    <a:pt x="471314" y="84463"/>
                    <a:pt x="472023" y="143891"/>
                  </a:cubicBezTo>
                  <a:cubicBezTo>
                    <a:pt x="471739" y="146090"/>
                    <a:pt x="471526" y="148288"/>
                    <a:pt x="471455" y="150557"/>
                  </a:cubicBezTo>
                  <a:lnTo>
                    <a:pt x="470534" y="177222"/>
                  </a:lnTo>
                  <a:lnTo>
                    <a:pt x="495780" y="186016"/>
                  </a:lnTo>
                  <a:cubicBezTo>
                    <a:pt x="524998" y="196191"/>
                    <a:pt x="544642" y="223600"/>
                    <a:pt x="544642" y="254166"/>
                  </a:cubicBezTo>
                  <a:cubicBezTo>
                    <a:pt x="544642" y="294234"/>
                    <a:pt x="512090" y="326785"/>
                    <a:pt x="472023" y="326785"/>
                  </a:cubicBezTo>
                  <a:lnTo>
                    <a:pt x="108928" y="326785"/>
                  </a:lnTo>
                  <a:cubicBezTo>
                    <a:pt x="68896" y="326785"/>
                    <a:pt x="36309" y="294234"/>
                    <a:pt x="36309" y="254166"/>
                  </a:cubicBezTo>
                  <a:cubicBezTo>
                    <a:pt x="36309" y="214523"/>
                    <a:pt x="68294" y="182185"/>
                    <a:pt x="107794" y="181547"/>
                  </a:cubicBezTo>
                  <a:cubicBezTo>
                    <a:pt x="109496" y="181796"/>
                    <a:pt x="111269" y="182008"/>
                    <a:pt x="113041" y="182115"/>
                  </a:cubicBezTo>
                  <a:lnTo>
                    <a:pt x="140629" y="183923"/>
                  </a:lnTo>
                  <a:lnTo>
                    <a:pt x="149706" y="157861"/>
                  </a:lnTo>
                  <a:cubicBezTo>
                    <a:pt x="159918" y="128573"/>
                    <a:pt x="187292" y="108928"/>
                    <a:pt x="217857" y="108928"/>
                  </a:cubicBezTo>
                  <a:cubicBezTo>
                    <a:pt x="221402" y="108928"/>
                    <a:pt x="225303" y="109354"/>
                    <a:pt x="230551" y="110276"/>
                  </a:cubicBezTo>
                  <a:lnTo>
                    <a:pt x="255975" y="114850"/>
                  </a:lnTo>
                  <a:lnTo>
                    <a:pt x="268633" y="92334"/>
                  </a:lnTo>
                  <a:cubicBezTo>
                    <a:pt x="288064" y="57798"/>
                    <a:pt x="324232" y="36309"/>
                    <a:pt x="363094" y="36309"/>
                  </a:cubicBezTo>
                  <a:moveTo>
                    <a:pt x="363094" y="0"/>
                  </a:moveTo>
                  <a:cubicBezTo>
                    <a:pt x="308701" y="0"/>
                    <a:pt x="261860" y="30282"/>
                    <a:pt x="236969" y="74534"/>
                  </a:cubicBezTo>
                  <a:cubicBezTo>
                    <a:pt x="230764" y="73435"/>
                    <a:pt x="224416" y="72619"/>
                    <a:pt x="217857" y="72619"/>
                  </a:cubicBezTo>
                  <a:cubicBezTo>
                    <a:pt x="170271" y="72619"/>
                    <a:pt x="130239" y="103326"/>
                    <a:pt x="115417" y="145877"/>
                  </a:cubicBezTo>
                  <a:cubicBezTo>
                    <a:pt x="113255" y="145735"/>
                    <a:pt x="111162" y="145238"/>
                    <a:pt x="108928" y="145238"/>
                  </a:cubicBezTo>
                  <a:cubicBezTo>
                    <a:pt x="48791" y="145238"/>
                    <a:pt x="0" y="194029"/>
                    <a:pt x="0" y="254166"/>
                  </a:cubicBezTo>
                  <a:cubicBezTo>
                    <a:pt x="0" y="314304"/>
                    <a:pt x="48791" y="363094"/>
                    <a:pt x="108928" y="363094"/>
                  </a:cubicBezTo>
                  <a:lnTo>
                    <a:pt x="472023" y="363094"/>
                  </a:lnTo>
                  <a:cubicBezTo>
                    <a:pt x="532160" y="363094"/>
                    <a:pt x="580951" y="314304"/>
                    <a:pt x="580951" y="254166"/>
                  </a:cubicBezTo>
                  <a:cubicBezTo>
                    <a:pt x="580951" y="206580"/>
                    <a:pt x="550245" y="166513"/>
                    <a:pt x="507694" y="151691"/>
                  </a:cubicBezTo>
                  <a:cubicBezTo>
                    <a:pt x="507765" y="149493"/>
                    <a:pt x="508332" y="147437"/>
                    <a:pt x="508332" y="145238"/>
                  </a:cubicBezTo>
                  <a:cubicBezTo>
                    <a:pt x="508332" y="65031"/>
                    <a:pt x="443302" y="0"/>
                    <a:pt x="363094" y="0"/>
                  </a:cubicBezTo>
                  <a:lnTo>
                    <a:pt x="363094" y="0"/>
                  </a:lnTo>
                  <a:close/>
                </a:path>
              </a:pathLst>
            </a:custGeom>
            <a:grpFill/>
            <a:ln w="11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ECB323B-344C-4E75-A96F-464927876FBE}"/>
              </a:ext>
            </a:extLst>
          </p:cNvPr>
          <p:cNvSpPr/>
          <p:nvPr/>
        </p:nvSpPr>
        <p:spPr>
          <a:xfrm>
            <a:off x="1487258" y="1032073"/>
            <a:ext cx="33628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</a:rPr>
              <a:t>Cloud and data center applications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top cloud providers like Amazon and Alibaba are designing their own chips.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A3BD34-2197-44BF-9B5B-EAC1067E7B81}"/>
              </a:ext>
            </a:extLst>
          </p:cNvPr>
          <p:cNvSpPr/>
          <p:nvPr/>
        </p:nvSpPr>
        <p:spPr>
          <a:xfrm>
            <a:off x="1487258" y="2878458"/>
            <a:ext cx="33628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7B217"/>
                </a:solidFill>
              </a:rPr>
              <a:t>Automotive</a:t>
            </a:r>
            <a:r>
              <a:rPr lang="en-US" b="1" dirty="0"/>
              <a:t> </a:t>
            </a:r>
            <a:r>
              <a:rPr lang="en-US" dirty="0">
                <a:solidFill>
                  <a:schemeClr val="bg1"/>
                </a:solidFill>
              </a:rPr>
              <a:t>is transforming from autonomous vehicles to infotainment to safety, the whole vehicle relies on innovative electronics.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B650954-2CDC-4B85-95E6-418417E95FA6}"/>
              </a:ext>
            </a:extLst>
          </p:cNvPr>
          <p:cNvSpPr/>
          <p:nvPr/>
        </p:nvSpPr>
        <p:spPr>
          <a:xfrm>
            <a:off x="1428749" y="4742905"/>
            <a:ext cx="336280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Industrial IoT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incorporating artificial intelligence in manufacturing and industrial processes.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A50513-9799-4D97-8B1D-044842F83BEC}"/>
              </a:ext>
            </a:extLst>
          </p:cNvPr>
          <p:cNvSpPr/>
          <p:nvPr/>
        </p:nvSpPr>
        <p:spPr>
          <a:xfrm>
            <a:off x="5601949" y="1227961"/>
            <a:ext cx="336280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Mobile and wireless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continue rapid evolution with each generation of hardware and increased capability. 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3CEE66-BE1C-4F92-A739-F02B6361BCBC}"/>
              </a:ext>
            </a:extLst>
          </p:cNvPr>
          <p:cNvSpPr/>
          <p:nvPr/>
        </p:nvSpPr>
        <p:spPr>
          <a:xfrm>
            <a:off x="5604967" y="2900643"/>
            <a:ext cx="33628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Consumer and IoT devices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bring incredible innovation and volume with billions of connected devices being in the next 5-10 years.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E4CD88-D543-406C-AFD3-630BE52CE815}"/>
              </a:ext>
            </a:extLst>
          </p:cNvPr>
          <p:cNvSpPr/>
          <p:nvPr/>
        </p:nvSpPr>
        <p:spPr>
          <a:xfrm>
            <a:off x="5603615" y="4740115"/>
            <a:ext cx="33628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C6600"/>
                </a:solidFill>
              </a:rPr>
              <a:t>Memory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was the largest semiconductor category by sales with $158 billion in 2018, and the fastest-growing, with sales increasing </a:t>
            </a:r>
            <a:r>
              <a:rPr lang="en-US" dirty="0"/>
              <a:t>27.4</a:t>
            </a:r>
          </a:p>
        </p:txBody>
      </p:sp>
    </p:spTree>
    <p:extLst>
      <p:ext uri="{BB962C8B-B14F-4D97-AF65-F5344CB8AC3E}">
        <p14:creationId xmlns:p14="http://schemas.microsoft.com/office/powerpoint/2010/main" val="139477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91156E01-8069-4A71-9118-3619C5AD3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87921" y="3122615"/>
            <a:ext cx="959302" cy="369173"/>
            <a:chOff x="7082870" y="1827903"/>
            <a:chExt cx="959302" cy="369173"/>
          </a:xfrm>
        </p:grpSpPr>
        <p:grpSp>
          <p:nvGrpSpPr>
            <p:cNvPr id="69" name="Group 68" descr="Callout arrows&#10;">
              <a:extLst>
                <a:ext uri="{FF2B5EF4-FFF2-40B4-BE49-F238E27FC236}">
                  <a16:creationId xmlns:a16="http://schemas.microsoft.com/office/drawing/2014/main" id="{E90CD3E7-4B20-467A-8356-CD1253F13B5A}"/>
                </a:ext>
              </a:extLst>
            </p:cNvPr>
            <p:cNvGrpSpPr/>
            <p:nvPr/>
          </p:nvGrpSpPr>
          <p:grpSpPr>
            <a:xfrm>
              <a:off x="7206959" y="1827903"/>
              <a:ext cx="835213" cy="340983"/>
              <a:chOff x="10085433" y="2368574"/>
              <a:chExt cx="1470538" cy="648934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FB74910-DCBA-43AA-8DF5-478576FD55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5525" y="2412045"/>
                <a:ext cx="1320446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43AD6F7-9A06-47FE-BEDD-BA117CC85D83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 flipH="1">
                <a:off x="9760966" y="2693041"/>
                <a:ext cx="6489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A382618-0C81-4637-B6D5-DEC3BBF987BA}"/>
                </a:ext>
              </a:extLst>
            </p:cNvPr>
            <p:cNvSpPr/>
            <p:nvPr/>
          </p:nvSpPr>
          <p:spPr>
            <a:xfrm>
              <a:off x="7082870" y="2119391"/>
              <a:ext cx="77685" cy="7768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80">
            <a:extLst>
              <a:ext uri="{FF2B5EF4-FFF2-40B4-BE49-F238E27FC236}">
                <a16:creationId xmlns:a16="http://schemas.microsoft.com/office/drawing/2014/main" id="{4715C3E6-4EE7-4EA6-87A1-B6B0BA92431F}"/>
              </a:ext>
            </a:extLst>
          </p:cNvPr>
          <p:cNvSpPr txBox="1">
            <a:spLocks/>
          </p:cNvSpPr>
          <p:nvPr/>
        </p:nvSpPr>
        <p:spPr>
          <a:xfrm>
            <a:off x="939800" y="1943099"/>
            <a:ext cx="3034980" cy="265515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b="1" dirty="0">
                <a:solidFill>
                  <a:schemeClr val="bg1"/>
                </a:solidFill>
              </a:rPr>
              <a:t>Services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Fab, design services</a:t>
            </a:r>
          </a:p>
        </p:txBody>
      </p:sp>
      <p:sp>
        <p:nvSpPr>
          <p:cNvPr id="20" name="Text Placeholder 80">
            <a:extLst>
              <a:ext uri="{FF2B5EF4-FFF2-40B4-BE49-F238E27FC236}">
                <a16:creationId xmlns:a16="http://schemas.microsoft.com/office/drawing/2014/main" id="{26769ACA-7442-4E40-A854-8DF89988D616}"/>
              </a:ext>
            </a:extLst>
          </p:cNvPr>
          <p:cNvSpPr txBox="1">
            <a:spLocks/>
          </p:cNvSpPr>
          <p:nvPr/>
        </p:nvSpPr>
        <p:spPr>
          <a:xfrm>
            <a:off x="1600779" y="5575701"/>
            <a:ext cx="2391394" cy="272762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b="1" dirty="0">
                <a:solidFill>
                  <a:schemeClr val="bg1"/>
                </a:solidFill>
              </a:rPr>
              <a:t>Press and Analysts</a:t>
            </a:r>
          </a:p>
        </p:txBody>
      </p:sp>
      <p:pic>
        <p:nvPicPr>
          <p:cNvPr id="21" name="Graphic 20" descr="Placeholder Icon&#10;Newspaper">
            <a:extLst>
              <a:ext uri="{FF2B5EF4-FFF2-40B4-BE49-F238E27FC236}">
                <a16:creationId xmlns:a16="http://schemas.microsoft.com/office/drawing/2014/main" id="{08C706D0-602E-4E70-8D49-B7A3F8463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3937" y="5029145"/>
            <a:ext cx="516155" cy="516155"/>
          </a:xfrm>
          <a:prstGeom prst="rect">
            <a:avLst/>
          </a:prstGeom>
        </p:spPr>
      </p:pic>
      <p:sp>
        <p:nvSpPr>
          <p:cNvPr id="16" name="Text Placeholder 80">
            <a:extLst>
              <a:ext uri="{FF2B5EF4-FFF2-40B4-BE49-F238E27FC236}">
                <a16:creationId xmlns:a16="http://schemas.microsoft.com/office/drawing/2014/main" id="{2967B6E6-8BEF-4CB1-8225-6569B5BC6BEC}"/>
              </a:ext>
            </a:extLst>
          </p:cNvPr>
          <p:cNvSpPr txBox="1">
            <a:spLocks/>
          </p:cNvSpPr>
          <p:nvPr/>
        </p:nvSpPr>
        <p:spPr>
          <a:xfrm>
            <a:off x="8183841" y="2004027"/>
            <a:ext cx="2391394" cy="272762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Chip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SoC, IP, FPGA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80">
            <a:extLst>
              <a:ext uri="{FF2B5EF4-FFF2-40B4-BE49-F238E27FC236}">
                <a16:creationId xmlns:a16="http://schemas.microsoft.com/office/drawing/2014/main" id="{7B15D9A6-030E-40B4-B9A4-32A3302EF94F}"/>
              </a:ext>
            </a:extLst>
          </p:cNvPr>
          <p:cNvSpPr txBox="1">
            <a:spLocks/>
          </p:cNvSpPr>
          <p:nvPr/>
        </p:nvSpPr>
        <p:spPr>
          <a:xfrm>
            <a:off x="8290229" y="5836146"/>
            <a:ext cx="2671873" cy="904590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noProof="1">
              <a:solidFill>
                <a:schemeClr val="bg1"/>
              </a:solidFill>
            </a:endParaRPr>
          </a:p>
        </p:txBody>
      </p:sp>
      <p:sp>
        <p:nvSpPr>
          <p:cNvPr id="8" name="Text Placeholder 80">
            <a:extLst>
              <a:ext uri="{FF2B5EF4-FFF2-40B4-BE49-F238E27FC236}">
                <a16:creationId xmlns:a16="http://schemas.microsoft.com/office/drawing/2014/main" id="{78127210-F620-4F8A-89B7-C0962F01ABC5}"/>
              </a:ext>
            </a:extLst>
          </p:cNvPr>
          <p:cNvSpPr txBox="1">
            <a:spLocks/>
          </p:cNvSpPr>
          <p:nvPr/>
        </p:nvSpPr>
        <p:spPr>
          <a:xfrm>
            <a:off x="8270285" y="5543717"/>
            <a:ext cx="3686764" cy="323250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Investors and Funding sources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B5DF1D7-3FD9-42D6-BEE4-A0BE87154B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83841" y="4981589"/>
            <a:ext cx="567771" cy="56777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5CD0478-9252-47FB-9703-B19F43291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6673" y="2583173"/>
            <a:ext cx="2678654" cy="2720745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Chart 4" title="Funding Chart">
            <a:extLst>
              <a:ext uri="{FF2B5EF4-FFF2-40B4-BE49-F238E27FC236}">
                <a16:creationId xmlns:a16="http://schemas.microsoft.com/office/drawing/2014/main" id="{6B5B5567-9EC0-4D32-9FDA-A396C361FC5A}"/>
              </a:ext>
            </a:extLst>
          </p:cNvPr>
          <p:cNvGraphicFramePr/>
          <p:nvPr/>
        </p:nvGraphicFramePr>
        <p:xfrm>
          <a:off x="4708857" y="2574734"/>
          <a:ext cx="2774286" cy="273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9DAC4825-9A54-42A2-962A-529509E88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82870" y="2158103"/>
            <a:ext cx="959302" cy="369173"/>
            <a:chOff x="7082870" y="1827903"/>
            <a:chExt cx="959302" cy="369173"/>
          </a:xfrm>
        </p:grpSpPr>
        <p:grpSp>
          <p:nvGrpSpPr>
            <p:cNvPr id="22" name="Group 21" descr="Callout arrows&#10;">
              <a:extLst>
                <a:ext uri="{FF2B5EF4-FFF2-40B4-BE49-F238E27FC236}">
                  <a16:creationId xmlns:a16="http://schemas.microsoft.com/office/drawing/2014/main" id="{286F7A2F-659A-4006-8D19-8ED4E02D58D6}"/>
                </a:ext>
              </a:extLst>
            </p:cNvPr>
            <p:cNvGrpSpPr/>
            <p:nvPr/>
          </p:nvGrpSpPr>
          <p:grpSpPr>
            <a:xfrm>
              <a:off x="7206959" y="1827903"/>
              <a:ext cx="835213" cy="340983"/>
              <a:chOff x="10085433" y="2368574"/>
              <a:chExt cx="1470538" cy="64893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84E44BF-58C4-4DA8-B6B1-C9E9A39EB2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5525" y="2412045"/>
                <a:ext cx="1320446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3AFC16D-113E-464A-BC6B-A0684D4FEE9D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 flipH="1">
                <a:off x="9760966" y="2693041"/>
                <a:ext cx="6489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52D9B15-BAD5-4589-9448-485063A71209}"/>
                </a:ext>
              </a:extLst>
            </p:cNvPr>
            <p:cNvSpPr/>
            <p:nvPr/>
          </p:nvSpPr>
          <p:spPr>
            <a:xfrm>
              <a:off x="7082870" y="2119391"/>
              <a:ext cx="77685" cy="7768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EA6190-6EC5-43F9-B1F3-CFD84A0B1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7082870" y="5396949"/>
            <a:ext cx="959302" cy="369173"/>
            <a:chOff x="7082870" y="1827903"/>
            <a:chExt cx="959302" cy="369173"/>
          </a:xfrm>
        </p:grpSpPr>
        <p:grpSp>
          <p:nvGrpSpPr>
            <p:cNvPr id="41" name="Group 40" descr="Callout arrows&#10;">
              <a:extLst>
                <a:ext uri="{FF2B5EF4-FFF2-40B4-BE49-F238E27FC236}">
                  <a16:creationId xmlns:a16="http://schemas.microsoft.com/office/drawing/2014/main" id="{66F2F9DE-5AA0-4D39-A6ED-143F9CE93555}"/>
                </a:ext>
              </a:extLst>
            </p:cNvPr>
            <p:cNvGrpSpPr/>
            <p:nvPr/>
          </p:nvGrpSpPr>
          <p:grpSpPr>
            <a:xfrm>
              <a:off x="7206959" y="1827903"/>
              <a:ext cx="835213" cy="340983"/>
              <a:chOff x="10085433" y="2368574"/>
              <a:chExt cx="1470538" cy="648934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60185B8-C077-4BA0-8860-920CFE0747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5525" y="2412045"/>
                <a:ext cx="1320446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AF601F2-F361-47E6-AE42-E3EF48D83FB7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 flipH="1">
                <a:off x="9760966" y="2693041"/>
                <a:ext cx="6489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56B49CC-05C2-4BBD-B39E-15C55FE78A80}"/>
                </a:ext>
              </a:extLst>
            </p:cNvPr>
            <p:cNvSpPr/>
            <p:nvPr/>
          </p:nvSpPr>
          <p:spPr>
            <a:xfrm>
              <a:off x="7082870" y="2119391"/>
              <a:ext cx="77685" cy="7768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6C9F581-3561-4AF1-B390-F754274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178480" y="2094603"/>
            <a:ext cx="959302" cy="369173"/>
            <a:chOff x="7082870" y="1827903"/>
            <a:chExt cx="959302" cy="369173"/>
          </a:xfrm>
        </p:grpSpPr>
        <p:grpSp>
          <p:nvGrpSpPr>
            <p:cNvPr id="46" name="Group 45" descr="Callout arrows&#10;">
              <a:extLst>
                <a:ext uri="{FF2B5EF4-FFF2-40B4-BE49-F238E27FC236}">
                  <a16:creationId xmlns:a16="http://schemas.microsoft.com/office/drawing/2014/main" id="{492B50D1-B419-43E7-A92D-38271989B5C0}"/>
                </a:ext>
              </a:extLst>
            </p:cNvPr>
            <p:cNvGrpSpPr/>
            <p:nvPr/>
          </p:nvGrpSpPr>
          <p:grpSpPr>
            <a:xfrm>
              <a:off x="7206959" y="1827903"/>
              <a:ext cx="835213" cy="340983"/>
              <a:chOff x="10085433" y="2368574"/>
              <a:chExt cx="1470538" cy="64893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66DF3B1-4CA4-46BB-993E-ADBC3C43BF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5525" y="2412045"/>
                <a:ext cx="1320446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C70BFDC-AC34-4AD2-9960-C2A33D486C39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 flipH="1">
                <a:off x="9760966" y="2693041"/>
                <a:ext cx="6489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C04D7A7-0079-418A-AC4E-6DFCC53AFA9E}"/>
                </a:ext>
              </a:extLst>
            </p:cNvPr>
            <p:cNvSpPr/>
            <p:nvPr/>
          </p:nvSpPr>
          <p:spPr>
            <a:xfrm>
              <a:off x="7082870" y="2119391"/>
              <a:ext cx="77685" cy="7768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5A3937-3310-466D-B857-84EEB74A8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4178480" y="5396949"/>
            <a:ext cx="959302" cy="369173"/>
            <a:chOff x="7082870" y="1827903"/>
            <a:chExt cx="959302" cy="369173"/>
          </a:xfrm>
        </p:grpSpPr>
        <p:grpSp>
          <p:nvGrpSpPr>
            <p:cNvPr id="51" name="Group 50" descr="Callout arrows&#10;">
              <a:extLst>
                <a:ext uri="{FF2B5EF4-FFF2-40B4-BE49-F238E27FC236}">
                  <a16:creationId xmlns:a16="http://schemas.microsoft.com/office/drawing/2014/main" id="{220B0A39-BA1C-4DFE-9E39-CCBDD1A596C4}"/>
                </a:ext>
              </a:extLst>
            </p:cNvPr>
            <p:cNvGrpSpPr/>
            <p:nvPr/>
          </p:nvGrpSpPr>
          <p:grpSpPr>
            <a:xfrm>
              <a:off x="7206959" y="1827903"/>
              <a:ext cx="835213" cy="340983"/>
              <a:chOff x="10085433" y="2368574"/>
              <a:chExt cx="1470538" cy="64893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85D25C6-382E-4A5F-8399-A22D1C6388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5525" y="2412045"/>
                <a:ext cx="1320446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860122E-3990-48D0-86B2-3056DC0DADE5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 flipH="1">
                <a:off x="9760966" y="2693041"/>
                <a:ext cx="6489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DB5B86-E839-4BE9-B171-006C5C5A04C6}"/>
                </a:ext>
              </a:extLst>
            </p:cNvPr>
            <p:cNvSpPr/>
            <p:nvPr/>
          </p:nvSpPr>
          <p:spPr>
            <a:xfrm>
              <a:off x="7082870" y="2119391"/>
              <a:ext cx="77685" cy="7768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70AE6-D9C2-4E1B-A376-A7A7DEE1E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F4E517B9-CB19-4603-BBA0-45263E04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2" y="432000"/>
            <a:ext cx="9973553" cy="432000"/>
          </a:xfrm>
        </p:spPr>
        <p:txBody>
          <a:bodyPr>
            <a:normAutofit fontScale="90000"/>
          </a:bodyPr>
          <a:lstStyle/>
          <a:p>
            <a:r>
              <a:rPr lang="en-US" dirty="0"/>
              <a:t>A community of many experts and stakeholders</a:t>
            </a:r>
          </a:p>
        </p:txBody>
      </p:sp>
      <p:pic>
        <p:nvPicPr>
          <p:cNvPr id="62" name="Picture Placeholder 22" descr="Group">
            <a:extLst>
              <a:ext uri="{FF2B5EF4-FFF2-40B4-BE49-F238E27FC236}">
                <a16:creationId xmlns:a16="http://schemas.microsoft.com/office/drawing/2014/main" id="{498344E9-5054-47F7-AD39-24106D585C5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34762" y="5370573"/>
            <a:ext cx="621792" cy="621792"/>
          </a:xfrm>
          <a:prstGeom prst="rect">
            <a:avLst/>
          </a:prstGeom>
        </p:spPr>
      </p:pic>
      <p:sp>
        <p:nvSpPr>
          <p:cNvPr id="66" name="Text Placeholder 80">
            <a:extLst>
              <a:ext uri="{FF2B5EF4-FFF2-40B4-BE49-F238E27FC236}">
                <a16:creationId xmlns:a16="http://schemas.microsoft.com/office/drawing/2014/main" id="{425E1B54-83CF-42E7-A5FC-B8D9DCB093DF}"/>
              </a:ext>
            </a:extLst>
          </p:cNvPr>
          <p:cNvSpPr txBox="1">
            <a:spLocks/>
          </p:cNvSpPr>
          <p:nvPr/>
        </p:nvSpPr>
        <p:spPr>
          <a:xfrm>
            <a:off x="8734230" y="2985181"/>
            <a:ext cx="3222819" cy="386179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Universities and Research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0DF1F680-E22E-4967-BAF3-3F32EAD850F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34231" y="2450677"/>
            <a:ext cx="516155" cy="516155"/>
          </a:xfrm>
          <a:prstGeom prst="rect">
            <a:avLst/>
          </a:prstGeom>
        </p:spPr>
      </p:pic>
      <p:sp>
        <p:nvSpPr>
          <p:cNvPr id="74" name="Text Placeholder 80">
            <a:extLst>
              <a:ext uri="{FF2B5EF4-FFF2-40B4-BE49-F238E27FC236}">
                <a16:creationId xmlns:a16="http://schemas.microsoft.com/office/drawing/2014/main" id="{8A4AC256-34E6-4521-AA4A-976CBF8722C1}"/>
              </a:ext>
            </a:extLst>
          </p:cNvPr>
          <p:cNvSpPr txBox="1">
            <a:spLocks/>
          </p:cNvSpPr>
          <p:nvPr/>
        </p:nvSpPr>
        <p:spPr>
          <a:xfrm>
            <a:off x="8806384" y="4713379"/>
            <a:ext cx="2671873" cy="904590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noProof="1">
              <a:solidFill>
                <a:schemeClr val="bg1"/>
              </a:solidFill>
            </a:endParaRPr>
          </a:p>
        </p:txBody>
      </p:sp>
      <p:sp>
        <p:nvSpPr>
          <p:cNvPr id="75" name="Text Placeholder 80">
            <a:extLst>
              <a:ext uri="{FF2B5EF4-FFF2-40B4-BE49-F238E27FC236}">
                <a16:creationId xmlns:a16="http://schemas.microsoft.com/office/drawing/2014/main" id="{1CDD3B06-3F95-4841-8C95-CFD4EEFDA793}"/>
              </a:ext>
            </a:extLst>
          </p:cNvPr>
          <p:cNvSpPr txBox="1">
            <a:spLocks/>
          </p:cNvSpPr>
          <p:nvPr/>
        </p:nvSpPr>
        <p:spPr>
          <a:xfrm>
            <a:off x="8786440" y="4306650"/>
            <a:ext cx="3030910" cy="272762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Industry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cloud, mobile, HPC, ML, automotive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E2A198C4-57CE-49DF-97DD-AF1B2C439FF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699996" y="3738172"/>
            <a:ext cx="567771" cy="567771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E12A344B-998A-457F-9D31-C30B04B4F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7599025" y="4159882"/>
            <a:ext cx="959302" cy="369173"/>
            <a:chOff x="7082870" y="1827903"/>
            <a:chExt cx="959302" cy="369173"/>
          </a:xfrm>
        </p:grpSpPr>
        <p:grpSp>
          <p:nvGrpSpPr>
            <p:cNvPr id="78" name="Group 77" descr="Callout arrows&#10;">
              <a:extLst>
                <a:ext uri="{FF2B5EF4-FFF2-40B4-BE49-F238E27FC236}">
                  <a16:creationId xmlns:a16="http://schemas.microsoft.com/office/drawing/2014/main" id="{EF59E32C-2D78-4F09-A09E-E38FDB2331F2}"/>
                </a:ext>
              </a:extLst>
            </p:cNvPr>
            <p:cNvGrpSpPr/>
            <p:nvPr/>
          </p:nvGrpSpPr>
          <p:grpSpPr>
            <a:xfrm>
              <a:off x="7206959" y="1827903"/>
              <a:ext cx="835213" cy="340983"/>
              <a:chOff x="10085433" y="2368574"/>
              <a:chExt cx="1470538" cy="648934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39F3216A-DF75-499E-A668-637717543D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5525" y="2412045"/>
                <a:ext cx="1320446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2DFF04E-BD6C-40C7-AF9F-CD49ACD74799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 flipH="1">
                <a:off x="9760966" y="2693041"/>
                <a:ext cx="6489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8FACA12-8CB5-4B68-B02C-E6FBC223D917}"/>
                </a:ext>
              </a:extLst>
            </p:cNvPr>
            <p:cNvSpPr/>
            <p:nvPr/>
          </p:nvSpPr>
          <p:spPr>
            <a:xfrm>
              <a:off x="7082870" y="2119391"/>
              <a:ext cx="77685" cy="7768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Text Placeholder 80">
            <a:extLst>
              <a:ext uri="{FF2B5EF4-FFF2-40B4-BE49-F238E27FC236}">
                <a16:creationId xmlns:a16="http://schemas.microsoft.com/office/drawing/2014/main" id="{4D5A1F9F-1DB7-42AC-9797-261B9E38B8D3}"/>
              </a:ext>
            </a:extLst>
          </p:cNvPr>
          <p:cNvSpPr txBox="1">
            <a:spLocks/>
          </p:cNvSpPr>
          <p:nvPr/>
        </p:nvSpPr>
        <p:spPr>
          <a:xfrm>
            <a:off x="501650" y="2927349"/>
            <a:ext cx="2988435" cy="239883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b="1" dirty="0">
                <a:solidFill>
                  <a:schemeClr val="bg1"/>
                </a:solidFill>
              </a:rPr>
              <a:t>I/O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Memory, network, storage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4" name="Graphic 83" descr="Placeholder Icon&#10;Network">
            <a:extLst>
              <a:ext uri="{FF2B5EF4-FFF2-40B4-BE49-F238E27FC236}">
                <a16:creationId xmlns:a16="http://schemas.microsoft.com/office/drawing/2014/main" id="{007CCDC8-D29A-443D-8367-43672934A39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9242" y="2383691"/>
            <a:ext cx="516155" cy="516155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6974E39A-6337-4009-AF47-78B56879E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93785" y="3053221"/>
            <a:ext cx="959302" cy="369173"/>
            <a:chOff x="7082870" y="1827903"/>
            <a:chExt cx="959302" cy="369173"/>
          </a:xfrm>
        </p:grpSpPr>
        <p:grpSp>
          <p:nvGrpSpPr>
            <p:cNvPr id="86" name="Group 85" descr="Callout arrows&#10;">
              <a:extLst>
                <a:ext uri="{FF2B5EF4-FFF2-40B4-BE49-F238E27FC236}">
                  <a16:creationId xmlns:a16="http://schemas.microsoft.com/office/drawing/2014/main" id="{499E4299-7031-4B46-8E93-F38D34CBF85C}"/>
                </a:ext>
              </a:extLst>
            </p:cNvPr>
            <p:cNvGrpSpPr/>
            <p:nvPr/>
          </p:nvGrpSpPr>
          <p:grpSpPr>
            <a:xfrm>
              <a:off x="7206959" y="1827903"/>
              <a:ext cx="835213" cy="340983"/>
              <a:chOff x="10085433" y="2368574"/>
              <a:chExt cx="1470538" cy="648934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DDAD0541-9E1B-4E0A-8DEB-2E8A51D455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5525" y="2412045"/>
                <a:ext cx="1320446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C54367F-072A-45D9-B3E3-3F5D9669C457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 flipH="1">
                <a:off x="9760966" y="2693041"/>
                <a:ext cx="6489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9B5E7F5-132D-4600-AC33-D7934EFF1F34}"/>
                </a:ext>
              </a:extLst>
            </p:cNvPr>
            <p:cNvSpPr/>
            <p:nvPr/>
          </p:nvSpPr>
          <p:spPr>
            <a:xfrm>
              <a:off x="7082870" y="2119391"/>
              <a:ext cx="77685" cy="7768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Text Placeholder 80">
            <a:extLst>
              <a:ext uri="{FF2B5EF4-FFF2-40B4-BE49-F238E27FC236}">
                <a16:creationId xmlns:a16="http://schemas.microsoft.com/office/drawing/2014/main" id="{92680B9F-0568-4133-8DF9-B97EDE2A4ADD}"/>
              </a:ext>
            </a:extLst>
          </p:cNvPr>
          <p:cNvSpPr txBox="1">
            <a:spLocks/>
          </p:cNvSpPr>
          <p:nvPr/>
        </p:nvSpPr>
        <p:spPr>
          <a:xfrm>
            <a:off x="133349" y="4349753"/>
            <a:ext cx="3441875" cy="252781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200" b="1" dirty="0">
                <a:solidFill>
                  <a:schemeClr val="bg1"/>
                </a:solidFill>
              </a:rPr>
              <a:t>Software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Dev tools, firmware, OS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B3EFFAD-62DA-4672-AFED-7CD9FA463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681811" y="4151020"/>
            <a:ext cx="959302" cy="369173"/>
            <a:chOff x="7082870" y="1827903"/>
            <a:chExt cx="959302" cy="369173"/>
          </a:xfrm>
        </p:grpSpPr>
        <p:grpSp>
          <p:nvGrpSpPr>
            <p:cNvPr id="93" name="Group 92" descr="Callout arrows&#10;">
              <a:extLst>
                <a:ext uri="{FF2B5EF4-FFF2-40B4-BE49-F238E27FC236}">
                  <a16:creationId xmlns:a16="http://schemas.microsoft.com/office/drawing/2014/main" id="{20884D47-2A6C-4104-A9BD-FBB49C99D62B}"/>
                </a:ext>
              </a:extLst>
            </p:cNvPr>
            <p:cNvGrpSpPr/>
            <p:nvPr/>
          </p:nvGrpSpPr>
          <p:grpSpPr>
            <a:xfrm>
              <a:off x="7206959" y="1827903"/>
              <a:ext cx="835213" cy="340983"/>
              <a:chOff x="10085433" y="2368574"/>
              <a:chExt cx="1470538" cy="648934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1B4C3A4-F379-4C59-890F-42F8111487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35525" y="2412045"/>
                <a:ext cx="1320446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F53103F-97A3-43A2-86CA-952B1221A937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0" flipH="1">
                <a:off x="9760966" y="2693041"/>
                <a:ext cx="6489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026C47A-C1F6-4B89-BAF6-326320E70638}"/>
                </a:ext>
              </a:extLst>
            </p:cNvPr>
            <p:cNvSpPr/>
            <p:nvPr/>
          </p:nvSpPr>
          <p:spPr>
            <a:xfrm>
              <a:off x="7082870" y="2119391"/>
              <a:ext cx="77685" cy="7768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9" name="Text Placeholder 80">
            <a:extLst>
              <a:ext uri="{FF2B5EF4-FFF2-40B4-BE49-F238E27FC236}">
                <a16:creationId xmlns:a16="http://schemas.microsoft.com/office/drawing/2014/main" id="{FD88E254-1DF8-45F9-826F-873A753140EA}"/>
              </a:ext>
            </a:extLst>
          </p:cNvPr>
          <p:cNvSpPr txBox="1">
            <a:spLocks/>
          </p:cNvSpPr>
          <p:nvPr/>
        </p:nvSpPr>
        <p:spPr>
          <a:xfrm>
            <a:off x="4668839" y="6062306"/>
            <a:ext cx="2854321" cy="281895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</a:rPr>
              <a:t>Individual Advocates</a:t>
            </a:r>
          </a:p>
        </p:txBody>
      </p:sp>
      <p:pic>
        <p:nvPicPr>
          <p:cNvPr id="100" name="Picture Placeholder 29">
            <a:extLst>
              <a:ext uri="{FF2B5EF4-FFF2-40B4-BE49-F238E27FC236}">
                <a16:creationId xmlns:a16="http://schemas.microsoft.com/office/drawing/2014/main" id="{5378D3EF-2C96-42A2-9711-515BD8B8B02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792" y="2904869"/>
            <a:ext cx="2088708" cy="2088708"/>
          </a:xfrm>
          <a:prstGeom prst="ellipse">
            <a:avLst/>
          </a:prstGeom>
        </p:spPr>
      </p:pic>
      <p:grpSp>
        <p:nvGrpSpPr>
          <p:cNvPr id="101" name="Graphic 11">
            <a:extLst>
              <a:ext uri="{FF2B5EF4-FFF2-40B4-BE49-F238E27FC236}">
                <a16:creationId xmlns:a16="http://schemas.microsoft.com/office/drawing/2014/main" id="{D520DF78-5795-42FF-8A4F-2EB4EFFC49AD}"/>
              </a:ext>
            </a:extLst>
          </p:cNvPr>
          <p:cNvGrpSpPr/>
          <p:nvPr/>
        </p:nvGrpSpPr>
        <p:grpSpPr>
          <a:xfrm>
            <a:off x="8183344" y="1475607"/>
            <a:ext cx="420094" cy="420094"/>
            <a:chOff x="6125535" y="4657943"/>
            <a:chExt cx="420094" cy="420094"/>
          </a:xfrm>
          <a:solidFill>
            <a:schemeClr val="bg1"/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39DFF1E-FFEF-4301-8D73-9FB7279D682F}"/>
                </a:ext>
              </a:extLst>
            </p:cNvPr>
            <p:cNvSpPr/>
            <p:nvPr/>
          </p:nvSpPr>
          <p:spPr>
            <a:xfrm>
              <a:off x="6230994" y="4763402"/>
              <a:ext cx="209175" cy="209175"/>
            </a:xfrm>
            <a:custGeom>
              <a:avLst/>
              <a:gdLst>
                <a:gd name="connsiteX0" fmla="*/ 163911 w 209175"/>
                <a:gd name="connsiteY0" fmla="*/ 0 h 209175"/>
                <a:gd name="connsiteX1" fmla="*/ 45265 w 209175"/>
                <a:gd name="connsiteY1" fmla="*/ 0 h 209175"/>
                <a:gd name="connsiteX2" fmla="*/ 0 w 209175"/>
                <a:gd name="connsiteY2" fmla="*/ 45265 h 209175"/>
                <a:gd name="connsiteX3" fmla="*/ 0 w 209175"/>
                <a:gd name="connsiteY3" fmla="*/ 163911 h 209175"/>
                <a:gd name="connsiteX4" fmla="*/ 45265 w 209175"/>
                <a:gd name="connsiteY4" fmla="*/ 209176 h 209175"/>
                <a:gd name="connsiteX5" fmla="*/ 163911 w 209175"/>
                <a:gd name="connsiteY5" fmla="*/ 209176 h 209175"/>
                <a:gd name="connsiteX6" fmla="*/ 209176 w 209175"/>
                <a:gd name="connsiteY6" fmla="*/ 163911 h 209175"/>
                <a:gd name="connsiteX7" fmla="*/ 209176 w 209175"/>
                <a:gd name="connsiteY7" fmla="*/ 45265 h 209175"/>
                <a:gd name="connsiteX8" fmla="*/ 163911 w 209175"/>
                <a:gd name="connsiteY8" fmla="*/ 0 h 209175"/>
                <a:gd name="connsiteX9" fmla="*/ 184561 w 209175"/>
                <a:gd name="connsiteY9" fmla="*/ 163911 h 209175"/>
                <a:gd name="connsiteX10" fmla="*/ 163911 w 209175"/>
                <a:gd name="connsiteY10" fmla="*/ 184561 h 209175"/>
                <a:gd name="connsiteX11" fmla="*/ 45265 w 209175"/>
                <a:gd name="connsiteY11" fmla="*/ 184561 h 209175"/>
                <a:gd name="connsiteX12" fmla="*/ 24615 w 209175"/>
                <a:gd name="connsiteY12" fmla="*/ 163911 h 209175"/>
                <a:gd name="connsiteX13" fmla="*/ 24615 w 209175"/>
                <a:gd name="connsiteY13" fmla="*/ 45265 h 209175"/>
                <a:gd name="connsiteX14" fmla="*/ 45265 w 209175"/>
                <a:gd name="connsiteY14" fmla="*/ 24615 h 209175"/>
                <a:gd name="connsiteX15" fmla="*/ 163911 w 209175"/>
                <a:gd name="connsiteY15" fmla="*/ 24615 h 209175"/>
                <a:gd name="connsiteX16" fmla="*/ 184561 w 209175"/>
                <a:gd name="connsiteY16" fmla="*/ 45265 h 20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175" h="209175">
                  <a:moveTo>
                    <a:pt x="163911" y="0"/>
                  </a:moveTo>
                  <a:lnTo>
                    <a:pt x="45265" y="0"/>
                  </a:lnTo>
                  <a:cubicBezTo>
                    <a:pt x="20307" y="0"/>
                    <a:pt x="0" y="20307"/>
                    <a:pt x="0" y="45265"/>
                  </a:cubicBezTo>
                  <a:lnTo>
                    <a:pt x="0" y="163911"/>
                  </a:lnTo>
                  <a:cubicBezTo>
                    <a:pt x="0" y="188868"/>
                    <a:pt x="20307" y="209176"/>
                    <a:pt x="45265" y="209176"/>
                  </a:cubicBezTo>
                  <a:lnTo>
                    <a:pt x="163911" y="209176"/>
                  </a:lnTo>
                  <a:cubicBezTo>
                    <a:pt x="188872" y="209176"/>
                    <a:pt x="209176" y="188868"/>
                    <a:pt x="209176" y="163911"/>
                  </a:cubicBezTo>
                  <a:lnTo>
                    <a:pt x="209176" y="45265"/>
                  </a:lnTo>
                  <a:cubicBezTo>
                    <a:pt x="209176" y="20307"/>
                    <a:pt x="188872" y="0"/>
                    <a:pt x="163911" y="0"/>
                  </a:cubicBezTo>
                  <a:close/>
                  <a:moveTo>
                    <a:pt x="184561" y="163911"/>
                  </a:moveTo>
                  <a:cubicBezTo>
                    <a:pt x="184561" y="175295"/>
                    <a:pt x="175298" y="184561"/>
                    <a:pt x="163911" y="184561"/>
                  </a:cubicBezTo>
                  <a:lnTo>
                    <a:pt x="45265" y="184561"/>
                  </a:lnTo>
                  <a:cubicBezTo>
                    <a:pt x="33881" y="184561"/>
                    <a:pt x="24615" y="175295"/>
                    <a:pt x="24615" y="163911"/>
                  </a:cubicBezTo>
                  <a:lnTo>
                    <a:pt x="24615" y="45265"/>
                  </a:lnTo>
                  <a:cubicBezTo>
                    <a:pt x="24615" y="33881"/>
                    <a:pt x="33881" y="24615"/>
                    <a:pt x="45265" y="24615"/>
                  </a:cubicBezTo>
                  <a:lnTo>
                    <a:pt x="163911" y="24615"/>
                  </a:lnTo>
                  <a:cubicBezTo>
                    <a:pt x="175298" y="24615"/>
                    <a:pt x="184561" y="33881"/>
                    <a:pt x="184561" y="45265"/>
                  </a:cubicBezTo>
                  <a:close/>
                </a:path>
              </a:pathLst>
            </a:custGeom>
            <a:grpFill/>
            <a:ln w="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8D2387D-FC5F-4DD4-9C18-0D69C420EBBC}"/>
                </a:ext>
              </a:extLst>
            </p:cNvPr>
            <p:cNvSpPr/>
            <p:nvPr/>
          </p:nvSpPr>
          <p:spPr>
            <a:xfrm>
              <a:off x="6125535" y="4657943"/>
              <a:ext cx="420094" cy="420094"/>
            </a:xfrm>
            <a:custGeom>
              <a:avLst/>
              <a:gdLst>
                <a:gd name="connsiteX0" fmla="*/ 407787 w 420094"/>
                <a:gd name="connsiteY0" fmla="*/ 166330 h 420094"/>
                <a:gd name="connsiteX1" fmla="*/ 420094 w 420094"/>
                <a:gd name="connsiteY1" fmla="*/ 154023 h 420094"/>
                <a:gd name="connsiteX2" fmla="*/ 407787 w 420094"/>
                <a:gd name="connsiteY2" fmla="*/ 141715 h 420094"/>
                <a:gd name="connsiteX3" fmla="*/ 367364 w 420094"/>
                <a:gd name="connsiteY3" fmla="*/ 141715 h 420094"/>
                <a:gd name="connsiteX4" fmla="*/ 367364 w 420094"/>
                <a:gd name="connsiteY4" fmla="*/ 110303 h 420094"/>
                <a:gd name="connsiteX5" fmla="*/ 407787 w 420094"/>
                <a:gd name="connsiteY5" fmla="*/ 110303 h 420094"/>
                <a:gd name="connsiteX6" fmla="*/ 420094 w 420094"/>
                <a:gd name="connsiteY6" fmla="*/ 97995 h 420094"/>
                <a:gd name="connsiteX7" fmla="*/ 407787 w 420094"/>
                <a:gd name="connsiteY7" fmla="*/ 85688 h 420094"/>
                <a:gd name="connsiteX8" fmla="*/ 365650 w 420094"/>
                <a:gd name="connsiteY8" fmla="*/ 85688 h 420094"/>
                <a:gd name="connsiteX9" fmla="*/ 334410 w 420094"/>
                <a:gd name="connsiteY9" fmla="*/ 54444 h 420094"/>
                <a:gd name="connsiteX10" fmla="*/ 334410 w 420094"/>
                <a:gd name="connsiteY10" fmla="*/ 12307 h 420094"/>
                <a:gd name="connsiteX11" fmla="*/ 322102 w 420094"/>
                <a:gd name="connsiteY11" fmla="*/ 0 h 420094"/>
                <a:gd name="connsiteX12" fmla="*/ 309795 w 420094"/>
                <a:gd name="connsiteY12" fmla="*/ 12307 h 420094"/>
                <a:gd name="connsiteX13" fmla="*/ 309795 w 420094"/>
                <a:gd name="connsiteY13" fmla="*/ 52730 h 420094"/>
                <a:gd name="connsiteX14" fmla="*/ 278382 w 420094"/>
                <a:gd name="connsiteY14" fmla="*/ 52730 h 420094"/>
                <a:gd name="connsiteX15" fmla="*/ 278382 w 420094"/>
                <a:gd name="connsiteY15" fmla="*/ 12307 h 420094"/>
                <a:gd name="connsiteX16" fmla="*/ 266075 w 420094"/>
                <a:gd name="connsiteY16" fmla="*/ 0 h 420094"/>
                <a:gd name="connsiteX17" fmla="*/ 253767 w 420094"/>
                <a:gd name="connsiteY17" fmla="*/ 12307 h 420094"/>
                <a:gd name="connsiteX18" fmla="*/ 253767 w 420094"/>
                <a:gd name="connsiteY18" fmla="*/ 52730 h 420094"/>
                <a:gd name="connsiteX19" fmla="*/ 222358 w 420094"/>
                <a:gd name="connsiteY19" fmla="*/ 52730 h 420094"/>
                <a:gd name="connsiteX20" fmla="*/ 222358 w 420094"/>
                <a:gd name="connsiteY20" fmla="*/ 12307 h 420094"/>
                <a:gd name="connsiteX21" fmla="*/ 210050 w 420094"/>
                <a:gd name="connsiteY21" fmla="*/ 0 h 420094"/>
                <a:gd name="connsiteX22" fmla="*/ 197743 w 420094"/>
                <a:gd name="connsiteY22" fmla="*/ 12307 h 420094"/>
                <a:gd name="connsiteX23" fmla="*/ 197743 w 420094"/>
                <a:gd name="connsiteY23" fmla="*/ 52730 h 420094"/>
                <a:gd name="connsiteX24" fmla="*/ 166330 w 420094"/>
                <a:gd name="connsiteY24" fmla="*/ 52730 h 420094"/>
                <a:gd name="connsiteX25" fmla="*/ 166330 w 420094"/>
                <a:gd name="connsiteY25" fmla="*/ 12307 h 420094"/>
                <a:gd name="connsiteX26" fmla="*/ 154023 w 420094"/>
                <a:gd name="connsiteY26" fmla="*/ 0 h 420094"/>
                <a:gd name="connsiteX27" fmla="*/ 141715 w 420094"/>
                <a:gd name="connsiteY27" fmla="*/ 12307 h 420094"/>
                <a:gd name="connsiteX28" fmla="*/ 141715 w 420094"/>
                <a:gd name="connsiteY28" fmla="*/ 52730 h 420094"/>
                <a:gd name="connsiteX29" fmla="*/ 110303 w 420094"/>
                <a:gd name="connsiteY29" fmla="*/ 52730 h 420094"/>
                <a:gd name="connsiteX30" fmla="*/ 110303 w 420094"/>
                <a:gd name="connsiteY30" fmla="*/ 12307 h 420094"/>
                <a:gd name="connsiteX31" fmla="*/ 97995 w 420094"/>
                <a:gd name="connsiteY31" fmla="*/ 0 h 420094"/>
                <a:gd name="connsiteX32" fmla="*/ 85688 w 420094"/>
                <a:gd name="connsiteY32" fmla="*/ 12307 h 420094"/>
                <a:gd name="connsiteX33" fmla="*/ 85688 w 420094"/>
                <a:gd name="connsiteY33" fmla="*/ 54444 h 420094"/>
                <a:gd name="connsiteX34" fmla="*/ 54448 w 420094"/>
                <a:gd name="connsiteY34" fmla="*/ 85688 h 420094"/>
                <a:gd name="connsiteX35" fmla="*/ 12307 w 420094"/>
                <a:gd name="connsiteY35" fmla="*/ 85688 h 420094"/>
                <a:gd name="connsiteX36" fmla="*/ 0 w 420094"/>
                <a:gd name="connsiteY36" fmla="*/ 97995 h 420094"/>
                <a:gd name="connsiteX37" fmla="*/ 12307 w 420094"/>
                <a:gd name="connsiteY37" fmla="*/ 110303 h 420094"/>
                <a:gd name="connsiteX38" fmla="*/ 52733 w 420094"/>
                <a:gd name="connsiteY38" fmla="*/ 110303 h 420094"/>
                <a:gd name="connsiteX39" fmla="*/ 52733 w 420094"/>
                <a:gd name="connsiteY39" fmla="*/ 141712 h 420094"/>
                <a:gd name="connsiteX40" fmla="*/ 12307 w 420094"/>
                <a:gd name="connsiteY40" fmla="*/ 141712 h 420094"/>
                <a:gd name="connsiteX41" fmla="*/ 0 w 420094"/>
                <a:gd name="connsiteY41" fmla="*/ 154019 h 420094"/>
                <a:gd name="connsiteX42" fmla="*/ 12307 w 420094"/>
                <a:gd name="connsiteY42" fmla="*/ 166327 h 420094"/>
                <a:gd name="connsiteX43" fmla="*/ 52733 w 420094"/>
                <a:gd name="connsiteY43" fmla="*/ 166327 h 420094"/>
                <a:gd name="connsiteX44" fmla="*/ 52733 w 420094"/>
                <a:gd name="connsiteY44" fmla="*/ 197740 h 420094"/>
                <a:gd name="connsiteX45" fmla="*/ 12307 w 420094"/>
                <a:gd name="connsiteY45" fmla="*/ 197740 h 420094"/>
                <a:gd name="connsiteX46" fmla="*/ 0 w 420094"/>
                <a:gd name="connsiteY46" fmla="*/ 210047 h 420094"/>
                <a:gd name="connsiteX47" fmla="*/ 12307 w 420094"/>
                <a:gd name="connsiteY47" fmla="*/ 222354 h 420094"/>
                <a:gd name="connsiteX48" fmla="*/ 52733 w 420094"/>
                <a:gd name="connsiteY48" fmla="*/ 222354 h 420094"/>
                <a:gd name="connsiteX49" fmla="*/ 52733 w 420094"/>
                <a:gd name="connsiteY49" fmla="*/ 253764 h 420094"/>
                <a:gd name="connsiteX50" fmla="*/ 12307 w 420094"/>
                <a:gd name="connsiteY50" fmla="*/ 253764 h 420094"/>
                <a:gd name="connsiteX51" fmla="*/ 0 w 420094"/>
                <a:gd name="connsiteY51" fmla="*/ 266071 h 420094"/>
                <a:gd name="connsiteX52" fmla="*/ 12307 w 420094"/>
                <a:gd name="connsiteY52" fmla="*/ 278379 h 420094"/>
                <a:gd name="connsiteX53" fmla="*/ 52733 w 420094"/>
                <a:gd name="connsiteY53" fmla="*/ 278379 h 420094"/>
                <a:gd name="connsiteX54" fmla="*/ 52733 w 420094"/>
                <a:gd name="connsiteY54" fmla="*/ 309791 h 420094"/>
                <a:gd name="connsiteX55" fmla="*/ 12307 w 420094"/>
                <a:gd name="connsiteY55" fmla="*/ 309791 h 420094"/>
                <a:gd name="connsiteX56" fmla="*/ 0 w 420094"/>
                <a:gd name="connsiteY56" fmla="*/ 322099 h 420094"/>
                <a:gd name="connsiteX57" fmla="*/ 12307 w 420094"/>
                <a:gd name="connsiteY57" fmla="*/ 334406 h 420094"/>
                <a:gd name="connsiteX58" fmla="*/ 54444 w 420094"/>
                <a:gd name="connsiteY58" fmla="*/ 334406 h 420094"/>
                <a:gd name="connsiteX59" fmla="*/ 85688 w 420094"/>
                <a:gd name="connsiteY59" fmla="*/ 365650 h 420094"/>
                <a:gd name="connsiteX60" fmla="*/ 85688 w 420094"/>
                <a:gd name="connsiteY60" fmla="*/ 407787 h 420094"/>
                <a:gd name="connsiteX61" fmla="*/ 97995 w 420094"/>
                <a:gd name="connsiteY61" fmla="*/ 420094 h 420094"/>
                <a:gd name="connsiteX62" fmla="*/ 110303 w 420094"/>
                <a:gd name="connsiteY62" fmla="*/ 407787 h 420094"/>
                <a:gd name="connsiteX63" fmla="*/ 110303 w 420094"/>
                <a:gd name="connsiteY63" fmla="*/ 367364 h 420094"/>
                <a:gd name="connsiteX64" fmla="*/ 141715 w 420094"/>
                <a:gd name="connsiteY64" fmla="*/ 367364 h 420094"/>
                <a:gd name="connsiteX65" fmla="*/ 141715 w 420094"/>
                <a:gd name="connsiteY65" fmla="*/ 407787 h 420094"/>
                <a:gd name="connsiteX66" fmla="*/ 154023 w 420094"/>
                <a:gd name="connsiteY66" fmla="*/ 420094 h 420094"/>
                <a:gd name="connsiteX67" fmla="*/ 166330 w 420094"/>
                <a:gd name="connsiteY67" fmla="*/ 407787 h 420094"/>
                <a:gd name="connsiteX68" fmla="*/ 166330 w 420094"/>
                <a:gd name="connsiteY68" fmla="*/ 367364 h 420094"/>
                <a:gd name="connsiteX69" fmla="*/ 197740 w 420094"/>
                <a:gd name="connsiteY69" fmla="*/ 367364 h 420094"/>
                <a:gd name="connsiteX70" fmla="*/ 197740 w 420094"/>
                <a:gd name="connsiteY70" fmla="*/ 407787 h 420094"/>
                <a:gd name="connsiteX71" fmla="*/ 210047 w 420094"/>
                <a:gd name="connsiteY71" fmla="*/ 420094 h 420094"/>
                <a:gd name="connsiteX72" fmla="*/ 222354 w 420094"/>
                <a:gd name="connsiteY72" fmla="*/ 407787 h 420094"/>
                <a:gd name="connsiteX73" fmla="*/ 222354 w 420094"/>
                <a:gd name="connsiteY73" fmla="*/ 367364 h 420094"/>
                <a:gd name="connsiteX74" fmla="*/ 253767 w 420094"/>
                <a:gd name="connsiteY74" fmla="*/ 367364 h 420094"/>
                <a:gd name="connsiteX75" fmla="*/ 253767 w 420094"/>
                <a:gd name="connsiteY75" fmla="*/ 407787 h 420094"/>
                <a:gd name="connsiteX76" fmla="*/ 266075 w 420094"/>
                <a:gd name="connsiteY76" fmla="*/ 420094 h 420094"/>
                <a:gd name="connsiteX77" fmla="*/ 278382 w 420094"/>
                <a:gd name="connsiteY77" fmla="*/ 407787 h 420094"/>
                <a:gd name="connsiteX78" fmla="*/ 278382 w 420094"/>
                <a:gd name="connsiteY78" fmla="*/ 367364 h 420094"/>
                <a:gd name="connsiteX79" fmla="*/ 309791 w 420094"/>
                <a:gd name="connsiteY79" fmla="*/ 367364 h 420094"/>
                <a:gd name="connsiteX80" fmla="*/ 309791 w 420094"/>
                <a:gd name="connsiteY80" fmla="*/ 407787 h 420094"/>
                <a:gd name="connsiteX81" fmla="*/ 322099 w 420094"/>
                <a:gd name="connsiteY81" fmla="*/ 420094 h 420094"/>
                <a:gd name="connsiteX82" fmla="*/ 334406 w 420094"/>
                <a:gd name="connsiteY82" fmla="*/ 407787 h 420094"/>
                <a:gd name="connsiteX83" fmla="*/ 334406 w 420094"/>
                <a:gd name="connsiteY83" fmla="*/ 365650 h 420094"/>
                <a:gd name="connsiteX84" fmla="*/ 365650 w 420094"/>
                <a:gd name="connsiteY84" fmla="*/ 334406 h 420094"/>
                <a:gd name="connsiteX85" fmla="*/ 407787 w 420094"/>
                <a:gd name="connsiteY85" fmla="*/ 334406 h 420094"/>
                <a:gd name="connsiteX86" fmla="*/ 420094 w 420094"/>
                <a:gd name="connsiteY86" fmla="*/ 322099 h 420094"/>
                <a:gd name="connsiteX87" fmla="*/ 407787 w 420094"/>
                <a:gd name="connsiteY87" fmla="*/ 309791 h 420094"/>
                <a:gd name="connsiteX88" fmla="*/ 367364 w 420094"/>
                <a:gd name="connsiteY88" fmla="*/ 309791 h 420094"/>
                <a:gd name="connsiteX89" fmla="*/ 367364 w 420094"/>
                <a:gd name="connsiteY89" fmla="*/ 278382 h 420094"/>
                <a:gd name="connsiteX90" fmla="*/ 407787 w 420094"/>
                <a:gd name="connsiteY90" fmla="*/ 278382 h 420094"/>
                <a:gd name="connsiteX91" fmla="*/ 420094 w 420094"/>
                <a:gd name="connsiteY91" fmla="*/ 266075 h 420094"/>
                <a:gd name="connsiteX92" fmla="*/ 407787 w 420094"/>
                <a:gd name="connsiteY92" fmla="*/ 253767 h 420094"/>
                <a:gd name="connsiteX93" fmla="*/ 367364 w 420094"/>
                <a:gd name="connsiteY93" fmla="*/ 253767 h 420094"/>
                <a:gd name="connsiteX94" fmla="*/ 367364 w 420094"/>
                <a:gd name="connsiteY94" fmla="*/ 222354 h 420094"/>
                <a:gd name="connsiteX95" fmla="*/ 407787 w 420094"/>
                <a:gd name="connsiteY95" fmla="*/ 222354 h 420094"/>
                <a:gd name="connsiteX96" fmla="*/ 420094 w 420094"/>
                <a:gd name="connsiteY96" fmla="*/ 210047 h 420094"/>
                <a:gd name="connsiteX97" fmla="*/ 407787 w 420094"/>
                <a:gd name="connsiteY97" fmla="*/ 197740 h 420094"/>
                <a:gd name="connsiteX98" fmla="*/ 367364 w 420094"/>
                <a:gd name="connsiteY98" fmla="*/ 197740 h 420094"/>
                <a:gd name="connsiteX99" fmla="*/ 367364 w 420094"/>
                <a:gd name="connsiteY99" fmla="*/ 166330 h 420094"/>
                <a:gd name="connsiteX100" fmla="*/ 322099 w 420094"/>
                <a:gd name="connsiteY100" fmla="*/ 342749 h 420094"/>
                <a:gd name="connsiteX101" fmla="*/ 97995 w 420094"/>
                <a:gd name="connsiteY101" fmla="*/ 342749 h 420094"/>
                <a:gd name="connsiteX102" fmla="*/ 77348 w 420094"/>
                <a:gd name="connsiteY102" fmla="*/ 322099 h 420094"/>
                <a:gd name="connsiteX103" fmla="*/ 77348 w 420094"/>
                <a:gd name="connsiteY103" fmla="*/ 97995 h 420094"/>
                <a:gd name="connsiteX104" fmla="*/ 97995 w 420094"/>
                <a:gd name="connsiteY104" fmla="*/ 77345 h 420094"/>
                <a:gd name="connsiteX105" fmla="*/ 322102 w 420094"/>
                <a:gd name="connsiteY105" fmla="*/ 77345 h 420094"/>
                <a:gd name="connsiteX106" fmla="*/ 342749 w 420094"/>
                <a:gd name="connsiteY106" fmla="*/ 97995 h 420094"/>
                <a:gd name="connsiteX107" fmla="*/ 342749 w 420094"/>
                <a:gd name="connsiteY107" fmla="*/ 322099 h 420094"/>
                <a:gd name="connsiteX108" fmla="*/ 322099 w 420094"/>
                <a:gd name="connsiteY108" fmla="*/ 342749 h 42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420094" h="420094">
                  <a:moveTo>
                    <a:pt x="407787" y="166330"/>
                  </a:moveTo>
                  <a:cubicBezTo>
                    <a:pt x="414584" y="166330"/>
                    <a:pt x="420094" y="160817"/>
                    <a:pt x="420094" y="154023"/>
                  </a:cubicBezTo>
                  <a:cubicBezTo>
                    <a:pt x="420094" y="147225"/>
                    <a:pt x="414584" y="141715"/>
                    <a:pt x="407787" y="141715"/>
                  </a:cubicBezTo>
                  <a:lnTo>
                    <a:pt x="367364" y="141715"/>
                  </a:lnTo>
                  <a:lnTo>
                    <a:pt x="367364" y="110303"/>
                  </a:lnTo>
                  <a:lnTo>
                    <a:pt x="407787" y="110303"/>
                  </a:lnTo>
                  <a:cubicBezTo>
                    <a:pt x="414584" y="110303"/>
                    <a:pt x="420094" y="104793"/>
                    <a:pt x="420094" y="97995"/>
                  </a:cubicBezTo>
                  <a:cubicBezTo>
                    <a:pt x="420094" y="91197"/>
                    <a:pt x="414584" y="85688"/>
                    <a:pt x="407787" y="85688"/>
                  </a:cubicBezTo>
                  <a:lnTo>
                    <a:pt x="365650" y="85688"/>
                  </a:lnTo>
                  <a:cubicBezTo>
                    <a:pt x="361383" y="70611"/>
                    <a:pt x="349486" y="58714"/>
                    <a:pt x="334410" y="54444"/>
                  </a:cubicBezTo>
                  <a:lnTo>
                    <a:pt x="334410" y="12307"/>
                  </a:lnTo>
                  <a:cubicBezTo>
                    <a:pt x="334410" y="5510"/>
                    <a:pt x="328898" y="0"/>
                    <a:pt x="322102" y="0"/>
                  </a:cubicBezTo>
                  <a:cubicBezTo>
                    <a:pt x="315304" y="0"/>
                    <a:pt x="309795" y="5510"/>
                    <a:pt x="309795" y="12307"/>
                  </a:cubicBezTo>
                  <a:lnTo>
                    <a:pt x="309795" y="52730"/>
                  </a:lnTo>
                  <a:lnTo>
                    <a:pt x="278382" y="52730"/>
                  </a:lnTo>
                  <a:lnTo>
                    <a:pt x="278382" y="12307"/>
                  </a:lnTo>
                  <a:cubicBezTo>
                    <a:pt x="278382" y="5510"/>
                    <a:pt x="272872" y="0"/>
                    <a:pt x="266075" y="0"/>
                  </a:cubicBezTo>
                  <a:cubicBezTo>
                    <a:pt x="259280" y="0"/>
                    <a:pt x="253767" y="5510"/>
                    <a:pt x="253767" y="12307"/>
                  </a:cubicBezTo>
                  <a:lnTo>
                    <a:pt x="253767" y="52730"/>
                  </a:lnTo>
                  <a:lnTo>
                    <a:pt x="222358" y="52730"/>
                  </a:lnTo>
                  <a:lnTo>
                    <a:pt x="222358" y="12307"/>
                  </a:lnTo>
                  <a:cubicBezTo>
                    <a:pt x="222358" y="5510"/>
                    <a:pt x="216845" y="0"/>
                    <a:pt x="210050" y="0"/>
                  </a:cubicBezTo>
                  <a:cubicBezTo>
                    <a:pt x="203252" y="0"/>
                    <a:pt x="197743" y="5510"/>
                    <a:pt x="197743" y="12307"/>
                  </a:cubicBezTo>
                  <a:lnTo>
                    <a:pt x="197743" y="52730"/>
                  </a:lnTo>
                  <a:lnTo>
                    <a:pt x="166330" y="52730"/>
                  </a:lnTo>
                  <a:lnTo>
                    <a:pt x="166330" y="12307"/>
                  </a:lnTo>
                  <a:cubicBezTo>
                    <a:pt x="166330" y="5510"/>
                    <a:pt x="160821" y="0"/>
                    <a:pt x="154023" y="0"/>
                  </a:cubicBezTo>
                  <a:cubicBezTo>
                    <a:pt x="147228" y="0"/>
                    <a:pt x="141715" y="5510"/>
                    <a:pt x="141715" y="12307"/>
                  </a:cubicBezTo>
                  <a:lnTo>
                    <a:pt x="141715" y="52730"/>
                  </a:lnTo>
                  <a:lnTo>
                    <a:pt x="110303" y="52730"/>
                  </a:lnTo>
                  <a:lnTo>
                    <a:pt x="110303" y="12307"/>
                  </a:lnTo>
                  <a:cubicBezTo>
                    <a:pt x="110303" y="5510"/>
                    <a:pt x="104793" y="0"/>
                    <a:pt x="97995" y="0"/>
                  </a:cubicBezTo>
                  <a:cubicBezTo>
                    <a:pt x="91200" y="0"/>
                    <a:pt x="85688" y="5510"/>
                    <a:pt x="85688" y="12307"/>
                  </a:cubicBezTo>
                  <a:lnTo>
                    <a:pt x="85688" y="54444"/>
                  </a:lnTo>
                  <a:cubicBezTo>
                    <a:pt x="70611" y="58714"/>
                    <a:pt x="58714" y="70608"/>
                    <a:pt x="54448" y="85688"/>
                  </a:cubicBezTo>
                  <a:lnTo>
                    <a:pt x="12307" y="85688"/>
                  </a:lnTo>
                  <a:cubicBezTo>
                    <a:pt x="5510" y="85688"/>
                    <a:pt x="0" y="91197"/>
                    <a:pt x="0" y="97995"/>
                  </a:cubicBezTo>
                  <a:cubicBezTo>
                    <a:pt x="0" y="104793"/>
                    <a:pt x="5510" y="110303"/>
                    <a:pt x="12307" y="110303"/>
                  </a:cubicBezTo>
                  <a:lnTo>
                    <a:pt x="52733" y="110303"/>
                  </a:lnTo>
                  <a:lnTo>
                    <a:pt x="52733" y="141712"/>
                  </a:lnTo>
                  <a:lnTo>
                    <a:pt x="12307" y="141712"/>
                  </a:lnTo>
                  <a:cubicBezTo>
                    <a:pt x="5510" y="141712"/>
                    <a:pt x="0" y="147225"/>
                    <a:pt x="0" y="154019"/>
                  </a:cubicBezTo>
                  <a:cubicBezTo>
                    <a:pt x="0" y="160817"/>
                    <a:pt x="5510" y="166327"/>
                    <a:pt x="12307" y="166327"/>
                  </a:cubicBezTo>
                  <a:lnTo>
                    <a:pt x="52733" y="166327"/>
                  </a:lnTo>
                  <a:lnTo>
                    <a:pt x="52733" y="197740"/>
                  </a:lnTo>
                  <a:lnTo>
                    <a:pt x="12307" y="197740"/>
                  </a:lnTo>
                  <a:cubicBezTo>
                    <a:pt x="5510" y="197740"/>
                    <a:pt x="0" y="203249"/>
                    <a:pt x="0" y="210047"/>
                  </a:cubicBezTo>
                  <a:cubicBezTo>
                    <a:pt x="0" y="216845"/>
                    <a:pt x="5510" y="222354"/>
                    <a:pt x="12307" y="222354"/>
                  </a:cubicBezTo>
                  <a:lnTo>
                    <a:pt x="52733" y="222354"/>
                  </a:lnTo>
                  <a:lnTo>
                    <a:pt x="52733" y="253764"/>
                  </a:lnTo>
                  <a:lnTo>
                    <a:pt x="12307" y="253764"/>
                  </a:lnTo>
                  <a:cubicBezTo>
                    <a:pt x="5510" y="253764"/>
                    <a:pt x="0" y="259277"/>
                    <a:pt x="0" y="266071"/>
                  </a:cubicBezTo>
                  <a:cubicBezTo>
                    <a:pt x="0" y="272869"/>
                    <a:pt x="5510" y="278379"/>
                    <a:pt x="12307" y="278379"/>
                  </a:cubicBezTo>
                  <a:lnTo>
                    <a:pt x="52733" y="278379"/>
                  </a:lnTo>
                  <a:lnTo>
                    <a:pt x="52733" y="309791"/>
                  </a:lnTo>
                  <a:lnTo>
                    <a:pt x="12307" y="309791"/>
                  </a:lnTo>
                  <a:cubicBezTo>
                    <a:pt x="5510" y="309791"/>
                    <a:pt x="0" y="315301"/>
                    <a:pt x="0" y="322099"/>
                  </a:cubicBezTo>
                  <a:cubicBezTo>
                    <a:pt x="0" y="328898"/>
                    <a:pt x="5510" y="334406"/>
                    <a:pt x="12307" y="334406"/>
                  </a:cubicBezTo>
                  <a:lnTo>
                    <a:pt x="54444" y="334406"/>
                  </a:lnTo>
                  <a:cubicBezTo>
                    <a:pt x="58714" y="349483"/>
                    <a:pt x="70611" y="361380"/>
                    <a:pt x="85688" y="365650"/>
                  </a:cubicBezTo>
                  <a:lnTo>
                    <a:pt x="85688" y="407787"/>
                  </a:lnTo>
                  <a:cubicBezTo>
                    <a:pt x="85688" y="414584"/>
                    <a:pt x="91197" y="420094"/>
                    <a:pt x="97995" y="420094"/>
                  </a:cubicBezTo>
                  <a:cubicBezTo>
                    <a:pt x="104793" y="420094"/>
                    <a:pt x="110303" y="414584"/>
                    <a:pt x="110303" y="407787"/>
                  </a:cubicBezTo>
                  <a:lnTo>
                    <a:pt x="110303" y="367364"/>
                  </a:lnTo>
                  <a:lnTo>
                    <a:pt x="141715" y="367364"/>
                  </a:lnTo>
                  <a:lnTo>
                    <a:pt x="141715" y="407787"/>
                  </a:lnTo>
                  <a:cubicBezTo>
                    <a:pt x="141715" y="414584"/>
                    <a:pt x="147225" y="420094"/>
                    <a:pt x="154023" y="420094"/>
                  </a:cubicBezTo>
                  <a:cubicBezTo>
                    <a:pt x="160821" y="420094"/>
                    <a:pt x="166330" y="414584"/>
                    <a:pt x="166330" y="407787"/>
                  </a:cubicBezTo>
                  <a:lnTo>
                    <a:pt x="166330" y="367364"/>
                  </a:lnTo>
                  <a:lnTo>
                    <a:pt x="197740" y="367364"/>
                  </a:lnTo>
                  <a:lnTo>
                    <a:pt x="197740" y="407787"/>
                  </a:lnTo>
                  <a:cubicBezTo>
                    <a:pt x="197740" y="414584"/>
                    <a:pt x="203252" y="420094"/>
                    <a:pt x="210047" y="420094"/>
                  </a:cubicBezTo>
                  <a:cubicBezTo>
                    <a:pt x="216845" y="420094"/>
                    <a:pt x="222354" y="414584"/>
                    <a:pt x="222354" y="407787"/>
                  </a:cubicBezTo>
                  <a:lnTo>
                    <a:pt x="222354" y="367364"/>
                  </a:lnTo>
                  <a:lnTo>
                    <a:pt x="253767" y="367364"/>
                  </a:lnTo>
                  <a:lnTo>
                    <a:pt x="253767" y="407787"/>
                  </a:lnTo>
                  <a:cubicBezTo>
                    <a:pt x="253767" y="414584"/>
                    <a:pt x="259277" y="420094"/>
                    <a:pt x="266075" y="420094"/>
                  </a:cubicBezTo>
                  <a:cubicBezTo>
                    <a:pt x="272869" y="420094"/>
                    <a:pt x="278382" y="414584"/>
                    <a:pt x="278382" y="407787"/>
                  </a:cubicBezTo>
                  <a:lnTo>
                    <a:pt x="278382" y="367364"/>
                  </a:lnTo>
                  <a:lnTo>
                    <a:pt x="309791" y="367364"/>
                  </a:lnTo>
                  <a:lnTo>
                    <a:pt x="309791" y="407787"/>
                  </a:lnTo>
                  <a:cubicBezTo>
                    <a:pt x="309791" y="414584"/>
                    <a:pt x="315301" y="420094"/>
                    <a:pt x="322099" y="420094"/>
                  </a:cubicBezTo>
                  <a:cubicBezTo>
                    <a:pt x="328898" y="420094"/>
                    <a:pt x="334406" y="414584"/>
                    <a:pt x="334406" y="407787"/>
                  </a:cubicBezTo>
                  <a:lnTo>
                    <a:pt x="334406" y="365650"/>
                  </a:lnTo>
                  <a:cubicBezTo>
                    <a:pt x="349483" y="361380"/>
                    <a:pt x="361380" y="349486"/>
                    <a:pt x="365650" y="334406"/>
                  </a:cubicBezTo>
                  <a:lnTo>
                    <a:pt x="407787" y="334406"/>
                  </a:lnTo>
                  <a:cubicBezTo>
                    <a:pt x="414584" y="334406"/>
                    <a:pt x="420094" y="328898"/>
                    <a:pt x="420094" y="322099"/>
                  </a:cubicBezTo>
                  <a:cubicBezTo>
                    <a:pt x="420094" y="315301"/>
                    <a:pt x="414584" y="309791"/>
                    <a:pt x="407787" y="309791"/>
                  </a:cubicBezTo>
                  <a:lnTo>
                    <a:pt x="367364" y="309791"/>
                  </a:lnTo>
                  <a:lnTo>
                    <a:pt x="367364" y="278382"/>
                  </a:lnTo>
                  <a:lnTo>
                    <a:pt x="407787" y="278382"/>
                  </a:lnTo>
                  <a:cubicBezTo>
                    <a:pt x="414584" y="278382"/>
                    <a:pt x="420094" y="272869"/>
                    <a:pt x="420094" y="266075"/>
                  </a:cubicBezTo>
                  <a:cubicBezTo>
                    <a:pt x="420094" y="259277"/>
                    <a:pt x="414584" y="253767"/>
                    <a:pt x="407787" y="253767"/>
                  </a:cubicBezTo>
                  <a:lnTo>
                    <a:pt x="367364" y="253767"/>
                  </a:lnTo>
                  <a:lnTo>
                    <a:pt x="367364" y="222354"/>
                  </a:lnTo>
                  <a:lnTo>
                    <a:pt x="407787" y="222354"/>
                  </a:lnTo>
                  <a:cubicBezTo>
                    <a:pt x="414584" y="222354"/>
                    <a:pt x="420094" y="216845"/>
                    <a:pt x="420094" y="210047"/>
                  </a:cubicBezTo>
                  <a:cubicBezTo>
                    <a:pt x="420094" y="203249"/>
                    <a:pt x="414584" y="197740"/>
                    <a:pt x="407787" y="197740"/>
                  </a:cubicBezTo>
                  <a:lnTo>
                    <a:pt x="367364" y="197740"/>
                  </a:lnTo>
                  <a:lnTo>
                    <a:pt x="367364" y="166330"/>
                  </a:lnTo>
                  <a:close/>
                  <a:moveTo>
                    <a:pt x="322099" y="342749"/>
                  </a:moveTo>
                  <a:lnTo>
                    <a:pt x="97995" y="342749"/>
                  </a:lnTo>
                  <a:cubicBezTo>
                    <a:pt x="86611" y="342749"/>
                    <a:pt x="77348" y="333483"/>
                    <a:pt x="77348" y="322099"/>
                  </a:cubicBezTo>
                  <a:lnTo>
                    <a:pt x="77348" y="97995"/>
                  </a:lnTo>
                  <a:cubicBezTo>
                    <a:pt x="77348" y="86611"/>
                    <a:pt x="86611" y="77345"/>
                    <a:pt x="97995" y="77345"/>
                  </a:cubicBezTo>
                  <a:lnTo>
                    <a:pt x="322102" y="77345"/>
                  </a:lnTo>
                  <a:cubicBezTo>
                    <a:pt x="333487" y="77345"/>
                    <a:pt x="342749" y="86611"/>
                    <a:pt x="342749" y="97995"/>
                  </a:cubicBezTo>
                  <a:lnTo>
                    <a:pt x="342749" y="322099"/>
                  </a:lnTo>
                  <a:cubicBezTo>
                    <a:pt x="342749" y="333483"/>
                    <a:pt x="333487" y="342749"/>
                    <a:pt x="322099" y="342749"/>
                  </a:cubicBezTo>
                  <a:close/>
                </a:path>
              </a:pathLst>
            </a:custGeom>
            <a:grpFill/>
            <a:ln w="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05" name="Google Shape;1446;p64">
            <a:extLst>
              <a:ext uri="{FF2B5EF4-FFF2-40B4-BE49-F238E27FC236}">
                <a16:creationId xmlns:a16="http://schemas.microsoft.com/office/drawing/2014/main" id="{5BDF500F-F64E-437C-B46E-00CA4F17D7BE}"/>
              </a:ext>
            </a:extLst>
          </p:cNvPr>
          <p:cNvPicPr preferRelativeResize="0"/>
          <p:nvPr/>
        </p:nvPicPr>
        <p:blipFill>
          <a:blip r:embed="rId17" cstate="screen">
            <a:alphaModFix/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766" y="1357725"/>
            <a:ext cx="636496" cy="59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309;p28">
            <a:extLst>
              <a:ext uri="{FF2B5EF4-FFF2-40B4-BE49-F238E27FC236}">
                <a16:creationId xmlns:a16="http://schemas.microsoft.com/office/drawing/2014/main" id="{94F15CD5-C572-419C-9C30-EB717E586498}"/>
              </a:ext>
            </a:extLst>
          </p:cNvPr>
          <p:cNvPicPr preferRelativeResize="0"/>
          <p:nvPr/>
        </p:nvPicPr>
        <p:blipFill rotWithShape="1">
          <a:blip r:embed="rId19" cstate="screen">
            <a:alphaModFix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6393" y="3761297"/>
            <a:ext cx="417063" cy="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06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78CE-0AFD-4974-BD4E-3736BCD3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70" dirty="0"/>
              <a:t>Programs deliver value of membership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E251C4-3B49-4DF3-9A01-95464A84C8F1}"/>
              </a:ext>
            </a:extLst>
          </p:cNvPr>
          <p:cNvSpPr txBox="1">
            <a:spLocks/>
          </p:cNvSpPr>
          <p:nvPr/>
        </p:nvSpPr>
        <p:spPr>
          <a:xfrm>
            <a:off x="646225" y="1283888"/>
            <a:ext cx="3503216" cy="2434720"/>
          </a:xfrm>
          <a:prstGeom prst="snip1Rect">
            <a:avLst/>
          </a:prstGeom>
          <a:solidFill>
            <a:srgbClr val="FF9900"/>
          </a:solidFill>
        </p:spPr>
        <p:txBody>
          <a:bodyPr vert="horz" lIns="137160" tIns="0" rIns="0" bIns="6858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Deliverables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Guard against fragmentation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 and progress technical deliverables through work groups and development team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Administration process and initiation of technical work groups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sandbox portal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CE1B343-C64F-4D83-8F0E-E806F649974F}"/>
              </a:ext>
            </a:extLst>
          </p:cNvPr>
          <p:cNvSpPr txBox="1">
            <a:spLocks/>
          </p:cNvSpPr>
          <p:nvPr/>
        </p:nvSpPr>
        <p:spPr>
          <a:xfrm>
            <a:off x="4299204" y="1283888"/>
            <a:ext cx="3503216" cy="2434720"/>
          </a:xfrm>
          <a:prstGeom prst="snip1Rect">
            <a:avLst/>
          </a:prstGeom>
          <a:solidFill>
            <a:srgbClr val="7030A0"/>
          </a:solidFill>
        </p:spPr>
        <p:txBody>
          <a:bodyPr vert="horz" lIns="137160" tIns="0" rIns="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Compliance + Verification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Develop self serve testing and compliance program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Develop compliance verification formal service</a:t>
            </a:r>
          </a:p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47FAB16-515F-4A52-9E7D-6948DE63F6DC}"/>
              </a:ext>
            </a:extLst>
          </p:cNvPr>
          <p:cNvSpPr txBox="1">
            <a:spLocks/>
          </p:cNvSpPr>
          <p:nvPr/>
        </p:nvSpPr>
        <p:spPr>
          <a:xfrm>
            <a:off x="4314033" y="3864480"/>
            <a:ext cx="3503216" cy="2434720"/>
          </a:xfrm>
          <a:prstGeom prst="snip1Rect">
            <a:avLst/>
          </a:prstGeom>
          <a:solidFill>
            <a:srgbClr val="C00000"/>
          </a:solidFill>
        </p:spPr>
        <p:txBody>
          <a:bodyPr vert="horz" lIns="137160" tIns="0" rIns="0" bIns="6858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Advocacy + Outreach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Establish technical advocate program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Geographic and domain specific advocate-led engagement via formal and informal events and opportunities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Establish alliances with other organizations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ADB3C14-D0BC-485B-A4FA-E7C6D8C407DF}"/>
              </a:ext>
            </a:extLst>
          </p:cNvPr>
          <p:cNvSpPr txBox="1">
            <a:spLocks/>
          </p:cNvSpPr>
          <p:nvPr/>
        </p:nvSpPr>
        <p:spPr>
          <a:xfrm>
            <a:off x="646225" y="3864480"/>
            <a:ext cx="3503216" cy="2434720"/>
          </a:xfrm>
          <a:prstGeom prst="snip1Rect">
            <a:avLst/>
          </a:prstGeom>
          <a:solidFill>
            <a:srgbClr val="5B9BD5">
              <a:lumMod val="75000"/>
            </a:srgbClr>
          </a:solidFill>
        </p:spPr>
        <p:txBody>
          <a:bodyPr vert="horz" lIns="137160" tIns="0" rIns="0" bIns="6858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Learning + Talent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multi-level learning modules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Connections for universities, professors, and course material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Badge and skill level certification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and event forums for talent matching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A23C541-562A-449E-8458-30767C4BC7A6}"/>
              </a:ext>
            </a:extLst>
          </p:cNvPr>
          <p:cNvSpPr txBox="1">
            <a:spLocks/>
          </p:cNvSpPr>
          <p:nvPr/>
        </p:nvSpPr>
        <p:spPr>
          <a:xfrm>
            <a:off x="7964883" y="1281854"/>
            <a:ext cx="3503216" cy="2434720"/>
          </a:xfrm>
          <a:prstGeom prst="snip1Rect">
            <a:avLst/>
          </a:prstGeom>
          <a:solidFill>
            <a:srgbClr val="ED7D31">
              <a:lumMod val="75000"/>
            </a:srgbClr>
          </a:solidFill>
        </p:spPr>
        <p:txBody>
          <a:bodyPr vert="horz" lIns="137160" tIns="0" rIns="0" bIns="6858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Visibility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 constant drumbeat of member and foundation visibility through multiple media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Engage in industry events and host Foundation events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visibility through industry forums, analysts, and media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AB10EA7-C3B0-4496-AE11-C47F3B3AF99C}"/>
              </a:ext>
            </a:extLst>
          </p:cNvPr>
          <p:cNvSpPr txBox="1">
            <a:spLocks/>
          </p:cNvSpPr>
          <p:nvPr/>
        </p:nvSpPr>
        <p:spPr>
          <a:xfrm>
            <a:off x="7964884" y="3864480"/>
            <a:ext cx="3503216" cy="2434720"/>
          </a:xfrm>
          <a:prstGeom prst="snip1Rect">
            <a:avLst/>
          </a:prstGeom>
          <a:solidFill>
            <a:srgbClr val="70AD47">
              <a:lumMod val="75000"/>
            </a:srgbClr>
          </a:solidFill>
        </p:spPr>
        <p:txBody>
          <a:bodyPr vert="horz" lIns="137160" tIns="0" rIns="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Marketplace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online marketplace of providers and products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Offer RFP matching to members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7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7E6EF4-1682-4470-B263-ECA06266183A}"/>
              </a:ext>
            </a:extLst>
          </p:cNvPr>
          <p:cNvSpPr/>
          <p:nvPr/>
        </p:nvSpPr>
        <p:spPr>
          <a:xfrm>
            <a:off x="0" y="1303066"/>
            <a:ext cx="12192000" cy="4786583"/>
          </a:xfrm>
          <a:prstGeom prst="rect">
            <a:avLst/>
          </a:prstGeom>
          <a:blipFill dpi="0" rotWithShape="1">
            <a:blip r:embed="rId2" cstate="print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AA969-15EB-45A3-84B2-624E2FF5BA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5</a:t>
            </a:fld>
            <a:endParaRPr lang="en-US" b="1" i="1" noProof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FA6F3C7-79D6-47C0-967F-4F4777A5C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84082"/>
              </p:ext>
            </p:extLst>
          </p:nvPr>
        </p:nvGraphicFramePr>
        <p:xfrm>
          <a:off x="177800" y="1380392"/>
          <a:ext cx="11499850" cy="47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6D4D83CD-BC7C-46F5-AF80-71B8394ABC9B}"/>
              </a:ext>
            </a:extLst>
          </p:cNvPr>
          <p:cNvSpPr txBox="1">
            <a:spLocks/>
          </p:cNvSpPr>
          <p:nvPr/>
        </p:nvSpPr>
        <p:spPr>
          <a:xfrm>
            <a:off x="88900" y="6347626"/>
            <a:ext cx="28956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400" dirty="0">
                <a:solidFill>
                  <a:srgbClr val="FFFFFF">
                    <a:lumMod val="50000"/>
                  </a:srgbClr>
                </a:solidFill>
                <a:latin typeface="Arial"/>
                <a:ea typeface="ＭＳ Ｐゴシック"/>
              </a:rPr>
              <a:t>December 2019</a:t>
            </a:r>
            <a:endParaRPr lang="en-US" sz="1400" dirty="0">
              <a:solidFill>
                <a:srgbClr val="FFFFFF">
                  <a:lumMod val="50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86B89-7866-4A69-BB48-62B078C9FA45}"/>
              </a:ext>
            </a:extLst>
          </p:cNvPr>
          <p:cNvSpPr/>
          <p:nvPr/>
        </p:nvSpPr>
        <p:spPr>
          <a:xfrm>
            <a:off x="379822" y="110212"/>
            <a:ext cx="1004052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ts val="4000"/>
              <a:buFont typeface="PT Sans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PT Sans"/>
                <a:cs typeface="PT Sans"/>
                <a:sym typeface="PT Sans"/>
              </a:rPr>
              <a:t>More than 435 RISC-V Members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PT Sans"/>
                <a:cs typeface="PT Sans"/>
                <a:sym typeface="PT San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PT Sans"/>
                <a:cs typeface="PT Sans"/>
                <a:sym typeface="PT Sans"/>
              </a:rPr>
              <a:t>across 33 Countries Around the World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PT Sans"/>
              <a:cs typeface="PT Sans"/>
              <a:sym typeface="PT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A65CCF-BEF6-468E-AF12-946510179D66}"/>
              </a:ext>
            </a:extLst>
          </p:cNvPr>
          <p:cNvSpPr/>
          <p:nvPr/>
        </p:nvSpPr>
        <p:spPr>
          <a:xfrm>
            <a:off x="968375" y="1548254"/>
            <a:ext cx="512762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/>
              </a:rPr>
              <a:t>44 Chip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SoC, IP, FPGA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/>
              </a:rPr>
              <a:t>9 I/O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Memory, network, storage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-110" charset="0"/>
                <a:ea typeface="ＭＳ Ｐゴシック"/>
              </a:rPr>
              <a:t>31 Services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-110" charset="0"/>
                <a:ea typeface="ＭＳ Ｐゴシック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-110" charset="0"/>
                <a:ea typeface="ＭＳ Ｐゴシック"/>
              </a:rPr>
              <a:t>Fab, design services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8EB1CD-47E0-4F85-A9F9-7E1BB8339814}"/>
              </a:ext>
            </a:extLst>
          </p:cNvPr>
          <p:cNvSpPr/>
          <p:nvPr/>
        </p:nvSpPr>
        <p:spPr>
          <a:xfrm>
            <a:off x="6273800" y="1548254"/>
            <a:ext cx="512762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/>
              </a:rPr>
              <a:t>25 Software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Dev tools, firmware, OS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/>
              </a:rPr>
              <a:t>24 Industry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cloud, mobile, HPC, ML, automotive</a:t>
            </a:r>
            <a:b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ＭＳ Ｐゴシック"/>
              </a:rPr>
              <a:t>32 Research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Universities, Labs, other alliances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09AB11-23FC-44E3-A2DE-7D0AF48F1553}"/>
              </a:ext>
            </a:extLst>
          </p:cNvPr>
          <p:cNvSpPr/>
          <p:nvPr/>
        </p:nvSpPr>
        <p:spPr>
          <a:xfrm>
            <a:off x="1929635" y="4997336"/>
            <a:ext cx="833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-110" charset="0"/>
                <a:ea typeface="ＭＳ Ｐゴシック"/>
              </a:rPr>
              <a:t>200+ Individual RISC-V developers and advocates </a:t>
            </a:r>
          </a:p>
        </p:txBody>
      </p:sp>
    </p:spTree>
    <p:extLst>
      <p:ext uri="{BB962C8B-B14F-4D97-AF65-F5344CB8AC3E}">
        <p14:creationId xmlns:p14="http://schemas.microsoft.com/office/powerpoint/2010/main" val="121561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4903C-E890-4013-A42C-DE55E3A9D6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6</a:t>
            </a:fld>
            <a:endParaRPr lang="en-US" b="1" i="1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A33592-B53E-452A-9944-CD2780B5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membership options to join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89B23-238E-45FD-BC00-A821EF94C094}"/>
              </a:ext>
            </a:extLst>
          </p:cNvPr>
          <p:cNvSpPr txBox="1"/>
          <p:nvPr/>
        </p:nvSpPr>
        <p:spPr>
          <a:xfrm>
            <a:off x="8132406" y="1044216"/>
            <a:ext cx="3821410" cy="32552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Community Member Benefits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Accelerated development, reduced risk through open source, ratified ISA.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Eligible to participate in workgroups, influence strategy and adoption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 support programs in Technical Deliverables, Compliance, Visibility, Learning, Advocacy, and Marketplace 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 voting Academic Board rep,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 non-voting Community Board rep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 logo / name listing in website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Event registration discount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D4972-89D9-4562-83A2-C01119190F01}"/>
              </a:ext>
            </a:extLst>
          </p:cNvPr>
          <p:cNvSpPr txBox="1"/>
          <p:nvPr/>
        </p:nvSpPr>
        <p:spPr>
          <a:xfrm>
            <a:off x="4164831" y="1044215"/>
            <a:ext cx="3821410" cy="32552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Strategic Member Benefits</a:t>
            </a:r>
          </a:p>
          <a:p>
            <a:pPr marL="214313" marR="0" lvl="0" indent="-21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Community level benefits plus…</a:t>
            </a:r>
          </a:p>
          <a:p>
            <a:pPr marL="214313" lvl="0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RISC-V Trademark for commercialization</a:t>
            </a:r>
          </a:p>
          <a:p>
            <a:pPr marL="214313" lvl="0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Board reps elected for tier, includes Premier members that do not otherwise have a board seat.</a:t>
            </a:r>
          </a:p>
          <a:p>
            <a:pPr marL="214313" marR="0" lvl="0" indent="-21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Eligible to lead workgroup and/or committee</a:t>
            </a:r>
          </a:p>
          <a:p>
            <a:pPr marL="214313" marR="0" lvl="0" indent="-21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Solution provider listing</a:t>
            </a:r>
          </a:p>
          <a:p>
            <a:pPr marL="214313" marR="0" lvl="0" indent="-21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social media spotlight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52947-CEBD-4786-8146-8B7168150E94}"/>
              </a:ext>
            </a:extLst>
          </p:cNvPr>
          <p:cNvSpPr txBox="1"/>
          <p:nvPr/>
        </p:nvSpPr>
        <p:spPr>
          <a:xfrm>
            <a:off x="215426" y="1044217"/>
            <a:ext cx="3821410" cy="32552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Premier Member Benefits</a:t>
            </a:r>
          </a:p>
          <a:p>
            <a:pPr marL="214313" marR="0" lvl="0" indent="-21431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Community level benefits plus…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Board seat and Technical Steering Committee seat included for $250k level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Technical Steering Committee seat included for $100k level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Summit speaker session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Solution provider listing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 case study / blogs per year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4 social media spotlights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Spotlight member profile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Inclusion in event promotions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DE325-5391-482F-9F9D-2806D9E1B2D0}"/>
              </a:ext>
            </a:extLst>
          </p:cNvPr>
          <p:cNvSpPr txBox="1"/>
          <p:nvPr/>
        </p:nvSpPr>
        <p:spPr>
          <a:xfrm>
            <a:off x="215426" y="4394039"/>
            <a:ext cx="3821410" cy="20370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Premier Requirements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Membership open to any type of legal entity, not open to individual members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$250k Annual membership fee that includes Board seat and TSC seat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$100k Annual membership fee that includes TSC seat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4BD25-C628-43BC-9981-510B390D5281}"/>
              </a:ext>
            </a:extLst>
          </p:cNvPr>
          <p:cNvSpPr txBox="1"/>
          <p:nvPr/>
        </p:nvSpPr>
        <p:spPr>
          <a:xfrm>
            <a:off x="4164831" y="4394039"/>
            <a:ext cx="3821410" cy="20370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Strategic Member Requirements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Membership open to any type of legal entity, not open to individual members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Annual membership fee based on employee size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5,000+ employees $35k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500-5,000 employees $15k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&lt;500 employees $5k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9F0C1C-D575-46F3-A83D-EB3FAD44C04D}"/>
              </a:ext>
            </a:extLst>
          </p:cNvPr>
          <p:cNvSpPr txBox="1"/>
          <p:nvPr/>
        </p:nvSpPr>
        <p:spPr>
          <a:xfrm>
            <a:off x="8132406" y="4394039"/>
            <a:ext cx="3821410" cy="203704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Community Requirements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Membership open to academic institutions, non-profits, and individuals not representing a legal entity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No annual membership fee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AECFA-CB3A-4858-92EC-6FB6A33E4029}"/>
              </a:ext>
            </a:extLst>
          </p:cNvPr>
          <p:cNvSpPr txBox="1"/>
          <p:nvPr/>
        </p:nvSpPr>
        <p:spPr>
          <a:xfrm>
            <a:off x="531381" y="6463791"/>
            <a:ext cx="8153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-110" charset="0"/>
                <a:ea typeface="+mn-ea"/>
                <a:cs typeface="+mn-cs"/>
              </a:rPr>
              <a:t>Note: An organization may not hold more than one seat on the Board or TSC</a:t>
            </a:r>
          </a:p>
        </p:txBody>
      </p:sp>
    </p:spTree>
    <p:extLst>
      <p:ext uri="{BB962C8B-B14F-4D97-AF65-F5344CB8AC3E}">
        <p14:creationId xmlns:p14="http://schemas.microsoft.com/office/powerpoint/2010/main" val="27531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5">
            <a:extLst>
              <a:ext uri="{FF2B5EF4-FFF2-40B4-BE49-F238E27FC236}">
                <a16:creationId xmlns:a16="http://schemas.microsoft.com/office/drawing/2014/main" id="{16A4F007-DBF4-44B7-9C14-1875F874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7032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9469E4E-7A8D-44ED-9FD6-5316BD174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430663" y="1625600"/>
            <a:ext cx="9133319" cy="52324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C815BB-115C-49A2-B505-148427742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>
            <a:off x="430666" y="308095"/>
            <a:ext cx="9133303" cy="2351609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6564BEC-DACD-4473-A403-9003AF2955FF}"/>
              </a:ext>
            </a:extLst>
          </p:cNvPr>
          <p:cNvSpPr txBox="1">
            <a:spLocks/>
          </p:cNvSpPr>
          <p:nvPr/>
        </p:nvSpPr>
        <p:spPr>
          <a:xfrm>
            <a:off x="786767" y="1370981"/>
            <a:ext cx="5167824" cy="1230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Calista Redmond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prstClr val="white"/>
                </a:solidFill>
                <a:latin typeface="Corbel" panose="020B0503020204020204"/>
              </a:rPr>
              <a:t>CEO ,  RISC-V Foundation</a:t>
            </a:r>
            <a:endParaRPr kumimoji="0" lang="en-US" sz="18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0F48C2-84C9-407B-B376-6B4C192CF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55720" y="30809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85BF9F-8681-4F0D-B775-CE28DB5D2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8010" y="30809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EB7BC8C-9B1B-4F39-8930-71B288606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67" y="836402"/>
            <a:ext cx="2821489" cy="476355"/>
          </a:xfrm>
          <a:prstGeom prst="rect">
            <a:avLst/>
          </a:prstGeom>
        </p:spPr>
      </p:pic>
      <p:pic>
        <p:nvPicPr>
          <p:cNvPr id="12" name="Picture Placeholder 17">
            <a:extLst>
              <a:ext uri="{FF2B5EF4-FFF2-40B4-BE49-F238E27FC236}">
                <a16:creationId xmlns:a16="http://schemas.microsoft.com/office/drawing/2014/main" id="{529035DF-A43A-4212-87B9-1DC94E71EC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61485" y="5011400"/>
            <a:ext cx="604752" cy="604752"/>
          </a:xfrm>
          <a:prstGeom prst="rect">
            <a:avLst/>
          </a:prstGeom>
          <a:ln w="12700">
            <a:noFill/>
          </a:ln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5020F0B-458A-477B-9470-32AD2D5B61D1}"/>
              </a:ext>
            </a:extLst>
          </p:cNvPr>
          <p:cNvSpPr txBox="1">
            <a:spLocks/>
          </p:cNvSpPr>
          <p:nvPr/>
        </p:nvSpPr>
        <p:spPr>
          <a:xfrm>
            <a:off x="761485" y="5727343"/>
            <a:ext cx="2830441" cy="770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@</a:t>
            </a:r>
            <a:r>
              <a:rPr lang="en-US" sz="2000" dirty="0" err="1"/>
              <a:t>risc_v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@</a:t>
            </a:r>
            <a:r>
              <a:rPr lang="en-US" sz="2000" dirty="0" err="1"/>
              <a:t>Calista_Redmond</a:t>
            </a:r>
            <a:endParaRPr lang="en-US" sz="2000" dirty="0"/>
          </a:p>
        </p:txBody>
      </p:sp>
      <p:pic>
        <p:nvPicPr>
          <p:cNvPr id="14" name="Picture Placeholder 19">
            <a:extLst>
              <a:ext uri="{FF2B5EF4-FFF2-40B4-BE49-F238E27FC236}">
                <a16:creationId xmlns:a16="http://schemas.microsoft.com/office/drawing/2014/main" id="{319B2E7E-FC0C-44D6-81E7-BBDBAC5E66A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772572" y="2998776"/>
            <a:ext cx="604752" cy="604752"/>
          </a:xfrm>
          <a:prstGeom prst="ellipse">
            <a:avLst/>
          </a:prstGeom>
          <a:ln w="12700">
            <a:noFill/>
          </a:ln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3F44663-6BD4-4310-BA06-70E833D0AC56}"/>
              </a:ext>
            </a:extLst>
          </p:cNvPr>
          <p:cNvSpPr txBox="1">
            <a:spLocks/>
          </p:cNvSpPr>
          <p:nvPr/>
        </p:nvSpPr>
        <p:spPr>
          <a:xfrm>
            <a:off x="3750149" y="3770534"/>
            <a:ext cx="5641501" cy="77037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www.linkedin.com/company/risc-v-foundation</a:t>
            </a:r>
          </a:p>
          <a:p>
            <a:pPr marL="0" indent="0">
              <a:buNone/>
            </a:pPr>
            <a:r>
              <a:rPr lang="en-US" sz="2000" dirty="0"/>
              <a:t>www.linkedin.com/in/calistaredmond</a:t>
            </a:r>
          </a:p>
        </p:txBody>
      </p:sp>
      <p:pic>
        <p:nvPicPr>
          <p:cNvPr id="16" name="Picture Placeholder 21">
            <a:extLst>
              <a:ext uri="{FF2B5EF4-FFF2-40B4-BE49-F238E27FC236}">
                <a16:creationId xmlns:a16="http://schemas.microsoft.com/office/drawing/2014/main" id="{F4F4E5CB-A311-49E6-A773-3A2015EC43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766560" y="5057631"/>
            <a:ext cx="604752" cy="604752"/>
          </a:xfrm>
          <a:prstGeom prst="ellipse">
            <a:avLst/>
          </a:prstGeom>
          <a:ln w="12700">
            <a:noFill/>
          </a:ln>
        </p:spPr>
      </p:pic>
      <p:pic>
        <p:nvPicPr>
          <p:cNvPr id="26" name="Picture Placeholder 17">
            <a:extLst>
              <a:ext uri="{FF2B5EF4-FFF2-40B4-BE49-F238E27FC236}">
                <a16:creationId xmlns:a16="http://schemas.microsoft.com/office/drawing/2014/main" id="{A542AF73-30A4-458A-9E67-5570A0E1FF9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485" y="2998776"/>
            <a:ext cx="604752" cy="604752"/>
          </a:xfrm>
          <a:prstGeom prst="ellipse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988ADFF-0549-4A13-9650-2C4F460ED3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54" y="3044173"/>
            <a:ext cx="1565031" cy="1579472"/>
          </a:xfrm>
          <a:prstGeom prst="rect">
            <a:avLst/>
          </a:prstGeom>
        </p:spPr>
      </p:pic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68EB9B6-7281-4CA6-A2A4-D9F39F2AABC1}"/>
              </a:ext>
            </a:extLst>
          </p:cNvPr>
          <p:cNvSpPr txBox="1">
            <a:spLocks/>
          </p:cNvSpPr>
          <p:nvPr/>
        </p:nvSpPr>
        <p:spPr>
          <a:xfrm>
            <a:off x="3750149" y="5783301"/>
            <a:ext cx="2332272" cy="39580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www.riscv.org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02C9E-FDCC-49C8-8EBF-232D9DDE5E06}"/>
              </a:ext>
            </a:extLst>
          </p:cNvPr>
          <p:cNvSpPr txBox="1"/>
          <p:nvPr/>
        </p:nvSpPr>
        <p:spPr>
          <a:xfrm>
            <a:off x="6740717" y="5024844"/>
            <a:ext cx="4994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ln w="0"/>
                <a:solidFill>
                  <a:schemeClr val="bg1"/>
                </a:solidFill>
                <a:latin typeface="Arial Black" panose="020B0A04020102020204" pitchFamily="34" charset="0"/>
              </a:rPr>
              <a:t>Join the Revolution</a:t>
            </a:r>
          </a:p>
        </p:txBody>
      </p:sp>
    </p:spTree>
    <p:extLst>
      <p:ext uri="{BB962C8B-B14F-4D97-AF65-F5344CB8AC3E}">
        <p14:creationId xmlns:p14="http://schemas.microsoft.com/office/powerpoint/2010/main" val="356101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Theme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>
          <a:solidFill>
            <a:schemeClr val="bg1"/>
          </a:solidFill>
        </a:ln>
        <a:effectLst>
          <a:glow rad="165100">
            <a:schemeClr val="bg1">
              <a:alpha val="9000"/>
            </a:schemeClr>
          </a:glo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em pitch deck.potx" id="{007A4A51-4FFC-4105-B3D8-61FC23843082}" vid="{F1F7DFAD-69C8-483C-AAF4-70218CA266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tf12041065</Template>
  <TotalTime>0</TotalTime>
  <Words>918</Words>
  <Application>Microsoft Office PowerPoint</Application>
  <PresentationFormat>Widescreen</PresentationFormat>
  <Paragraphs>123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Corbel</vt:lpstr>
      <vt:lpstr>PT Sans</vt:lpstr>
      <vt:lpstr>Times New Roman</vt:lpstr>
      <vt:lpstr>Wingdings</vt:lpstr>
      <vt:lpstr>Office Theme</vt:lpstr>
      <vt:lpstr>Welcome to the RISC-V revolution!</vt:lpstr>
      <vt:lpstr>Global collaboration  Global  innovation</vt:lpstr>
      <vt:lpstr>A community of many experts and stakeholders</vt:lpstr>
      <vt:lpstr>Programs deliver value of membership</vt:lpstr>
      <vt:lpstr>PowerPoint Presentation</vt:lpstr>
      <vt:lpstr>Three membership options to join 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2019-10-28T16:35:29Z</dcterms:created>
  <dcterms:modified xsi:type="dcterms:W3CDTF">2020-02-28T00:14:40Z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2019-06-10T18:54:17.9176888Z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604252e0-c095-4a65-9a87-6891dd7e7adc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